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7" r:id="rId3"/>
    <p:sldId id="259" r:id="rId4"/>
    <p:sldId id="260" r:id="rId5"/>
    <p:sldId id="257" r:id="rId6"/>
    <p:sldId id="261" r:id="rId7"/>
    <p:sldId id="263" r:id="rId8"/>
    <p:sldId id="258" r:id="rId9"/>
    <p:sldId id="264" r:id="rId10"/>
    <p:sldId id="266" r:id="rId11"/>
    <p:sldId id="269" r:id="rId12"/>
    <p:sldId id="268" r:id="rId13"/>
    <p:sldId id="270" r:id="rId14"/>
    <p:sldId id="272" r:id="rId15"/>
    <p:sldId id="273" r:id="rId16"/>
    <p:sldId id="274" r:id="rId17"/>
    <p:sldId id="275" r:id="rId18"/>
    <p:sldId id="276" r:id="rId19"/>
    <p:sldId id="277" r:id="rId20"/>
    <p:sldId id="278" r:id="rId21"/>
    <p:sldId id="279" r:id="rId22"/>
    <p:sldId id="281"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94660"/>
  </p:normalViewPr>
  <p:slideViewPr>
    <p:cSldViewPr>
      <p:cViewPr>
        <p:scale>
          <a:sx n="110" d="100"/>
          <a:sy n="110" d="100"/>
        </p:scale>
        <p:origin x="-72"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4AFC8-3762-4192-9062-34C0E56B0B94}" type="datetimeFigureOut">
              <a:rPr lang="en-US" smtClean="0"/>
              <a:t>9/4/2015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B463C-3311-40BD-AA8E-55C59A301B65}" type="slidenum">
              <a:rPr lang="en-US" smtClean="0"/>
              <a:t>‹#›</a:t>
            </a:fld>
            <a:endParaRPr lang="en-US"/>
          </a:p>
        </p:txBody>
      </p:sp>
    </p:spTree>
    <p:extLst>
      <p:ext uri="{BB962C8B-B14F-4D97-AF65-F5344CB8AC3E}">
        <p14:creationId xmlns:p14="http://schemas.microsoft.com/office/powerpoint/2010/main" val="160779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Directions:  Print this page fo</a:t>
            </a:r>
            <a:r>
              <a:rPr lang="en-US" baseline="0" dirty="0" smtClean="0"/>
              <a:t>r student assignment.</a:t>
            </a:r>
            <a:endParaRPr lang="en-US" dirty="0"/>
          </a:p>
        </p:txBody>
      </p:sp>
      <p:sp>
        <p:nvSpPr>
          <p:cNvPr id="4" name="Slide Number Placeholder 3"/>
          <p:cNvSpPr>
            <a:spLocks noGrp="1"/>
          </p:cNvSpPr>
          <p:nvPr>
            <p:ph type="sldNum" sz="quarter" idx="10"/>
          </p:nvPr>
        </p:nvSpPr>
        <p:spPr/>
        <p:txBody>
          <a:bodyPr/>
          <a:lstStyle/>
          <a:p>
            <a:fld id="{E49B463C-3311-40BD-AA8E-55C59A301B65}" type="slidenum">
              <a:rPr lang="en-US" smtClean="0"/>
              <a:t>23</a:t>
            </a:fld>
            <a:endParaRPr lang="en-US"/>
          </a:p>
        </p:txBody>
      </p:sp>
    </p:spTree>
    <p:extLst>
      <p:ext uri="{BB962C8B-B14F-4D97-AF65-F5344CB8AC3E}">
        <p14:creationId xmlns:p14="http://schemas.microsoft.com/office/powerpoint/2010/main" val="135009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a:prstGeom prst="rect">
            <a:avLst/>
          </a:prstGeo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a:prstGeom prst="rect">
            <a:avLst/>
          </a:prstGeo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a:xfrm>
            <a:off x="7772400" y="6172200"/>
            <a:ext cx="609600" cy="415515"/>
          </a:xfrm>
          <a:prstGeom prst="rect">
            <a:avLst/>
          </a:prstGeom>
        </p:spPr>
        <p:txBody>
          <a:bodyPr/>
          <a:lstStyle/>
          <a:p>
            <a:fld id="{2ECDBBC5-6CDC-40E9-B04A-BAA5AF92A04B}" type="datetimeFigureOut">
              <a:rPr lang="en-US" smtClean="0"/>
              <a:t>9/4/2015</a:t>
            </a:fld>
            <a:endParaRPr lang="en-US"/>
          </a:p>
        </p:txBody>
      </p:sp>
      <p:sp>
        <p:nvSpPr>
          <p:cNvPr id="9" name="Slide Number Placeholder 8"/>
          <p:cNvSpPr>
            <a:spLocks noGrp="1"/>
          </p:cNvSpPr>
          <p:nvPr>
            <p:ph type="sldNum" sz="quarter" idx="15"/>
          </p:nvPr>
        </p:nvSpPr>
        <p:spPr>
          <a:xfrm>
            <a:off x="8410575" y="6181531"/>
            <a:ext cx="609600" cy="457200"/>
          </a:xfrm>
          <a:prstGeom prst="rect">
            <a:avLst/>
          </a:prstGeom>
        </p:spPr>
        <p:txBody>
          <a:bodyPr/>
          <a:lstStyle/>
          <a:p>
            <a:fld id="{44B65AA6-DFCC-4155-AAC9-A1756B175F5C}" type="slidenum">
              <a:rPr lang="en-US" smtClean="0"/>
              <a:t>‹#›</a:t>
            </a:fld>
            <a:endParaRPr lang="en-US"/>
          </a:p>
        </p:txBody>
      </p:sp>
      <p:sp>
        <p:nvSpPr>
          <p:cNvPr id="10" name="Footer Placeholder 9"/>
          <p:cNvSpPr>
            <a:spLocks noGrp="1"/>
          </p:cNvSpPr>
          <p:nvPr>
            <p:ph type="ftr" sz="quarter" idx="16"/>
          </p:nvPr>
        </p:nvSpPr>
        <p:spPr>
          <a:xfrm>
            <a:off x="4953000" y="6248399"/>
            <a:ext cx="762000" cy="339315"/>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a:prstGeom prst="rect">
            <a:avLst/>
          </a:prstGeo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prstGeom prst="rect">
            <a:avLst/>
          </a:prstGeo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a:prstGeom prst="rect">
            <a:avLst/>
          </a:prstGeo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7772400" y="6172200"/>
            <a:ext cx="609600" cy="415515"/>
          </a:xfrm>
          <a:prstGeom prst="rect">
            <a:avLst/>
          </a:prstGeom>
        </p:spPr>
        <p:txBody>
          <a:bodyPr/>
          <a:lstStyle/>
          <a:p>
            <a:fld id="{2ECDBBC5-6CDC-40E9-B04A-BAA5AF92A04B}" type="datetimeFigureOut">
              <a:rPr lang="en-US" smtClean="0"/>
              <a:t>9/4/2015</a:t>
            </a:fld>
            <a:endParaRPr lang="en-US"/>
          </a:p>
        </p:txBody>
      </p:sp>
      <p:sp>
        <p:nvSpPr>
          <p:cNvPr id="9" name="Slide Number Placeholder 8"/>
          <p:cNvSpPr>
            <a:spLocks noGrp="1"/>
          </p:cNvSpPr>
          <p:nvPr>
            <p:ph type="sldNum" sz="quarter" idx="11"/>
          </p:nvPr>
        </p:nvSpPr>
        <p:spPr>
          <a:xfrm>
            <a:off x="8410575" y="6181531"/>
            <a:ext cx="609600" cy="457200"/>
          </a:xfrm>
          <a:prstGeom prst="rect">
            <a:avLst/>
          </a:prstGeom>
        </p:spPr>
        <p:txBody>
          <a:bodyPr/>
          <a:lstStyle/>
          <a:p>
            <a:fld id="{44B65AA6-DFCC-4155-AAC9-A1756B175F5C}" type="slidenum">
              <a:rPr lang="en-US" smtClean="0"/>
              <a:t>‹#›</a:t>
            </a:fld>
            <a:endParaRPr lang="en-US"/>
          </a:p>
        </p:txBody>
      </p:sp>
      <p:sp>
        <p:nvSpPr>
          <p:cNvPr id="10" name="Footer Placeholder 9"/>
          <p:cNvSpPr>
            <a:spLocks noGrp="1"/>
          </p:cNvSpPr>
          <p:nvPr>
            <p:ph type="ftr" sz="quarter" idx="12"/>
          </p:nvPr>
        </p:nvSpPr>
        <p:spPr>
          <a:xfrm>
            <a:off x="4953000" y="6248399"/>
            <a:ext cx="762000" cy="339315"/>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982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9" name="Group 8"/>
          <p:cNvGrpSpPr/>
          <p:nvPr userDrawn="1"/>
        </p:nvGrpSpPr>
        <p:grpSpPr>
          <a:xfrm rot="21212770">
            <a:off x="431897" y="217693"/>
            <a:ext cx="3501592" cy="6390432"/>
            <a:chOff x="3487094" y="1239507"/>
            <a:chExt cx="2858099" cy="4450254"/>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22920">
              <a:off x="3487094" y="1239507"/>
              <a:ext cx="2858099" cy="4450254"/>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29200" y="4045130"/>
              <a:ext cx="457200" cy="878725"/>
            </a:xfrm>
            <a:prstGeom prst="rect">
              <a:avLst/>
            </a:prstGeom>
          </p:spPr>
        </p:pic>
        <p:sp>
          <p:nvSpPr>
            <p:cNvPr id="2" name="TextBox 1"/>
            <p:cNvSpPr txBox="1"/>
            <p:nvPr userDrawn="1"/>
          </p:nvSpPr>
          <p:spPr>
            <a:xfrm rot="20692680">
              <a:off x="5246344" y="4007077"/>
              <a:ext cx="804024" cy="385800"/>
            </a:xfrm>
            <a:prstGeom prst="rect">
              <a:avLst/>
            </a:prstGeom>
            <a:noFill/>
          </p:spPr>
          <p:txBody>
            <a:bodyPr wrap="square" rtlCol="0">
              <a:spAutoFit/>
            </a:bodyPr>
            <a:lstStyle/>
            <a:p>
              <a:r>
                <a:rPr lang="en-US" sz="1000" b="1" dirty="0" smtClean="0"/>
                <a:t>    New</a:t>
              </a:r>
            </a:p>
            <a:p>
              <a:r>
                <a:rPr lang="en-US" sz="1000" b="1" dirty="0" smtClean="0"/>
                <a:t> Webster’s</a:t>
              </a:r>
            </a:p>
            <a:p>
              <a:r>
                <a:rPr lang="en-US" sz="1000" b="1" dirty="0" smtClean="0"/>
                <a:t>Dictionary</a:t>
              </a:r>
              <a:endParaRPr lang="en-US" sz="1000" b="1" dirty="0"/>
            </a:p>
          </p:txBody>
        </p:sp>
        <p:sp>
          <p:nvSpPr>
            <p:cNvPr id="7" name="TextBox 6"/>
            <p:cNvSpPr txBox="1"/>
            <p:nvPr userDrawn="1"/>
          </p:nvSpPr>
          <p:spPr>
            <a:xfrm rot="20407353">
              <a:off x="4837792" y="4964262"/>
              <a:ext cx="1222287" cy="150034"/>
            </a:xfrm>
            <a:prstGeom prst="rect">
              <a:avLst/>
            </a:prstGeom>
            <a:noFill/>
          </p:spPr>
          <p:txBody>
            <a:bodyPr wrap="square" rtlCol="0">
              <a:spAutoFit/>
            </a:bodyPr>
            <a:lstStyle/>
            <a:p>
              <a:r>
                <a:rPr lang="en-US" sz="800" dirty="0" smtClean="0"/>
                <a:t>For</a:t>
              </a:r>
              <a:r>
                <a:rPr lang="en-US" sz="800" baseline="0" dirty="0" smtClean="0"/>
                <a:t> Home, School, or Office</a:t>
              </a:r>
              <a:endParaRPr lang="en-US" sz="800" dirty="0"/>
            </a:p>
          </p:txBody>
        </p:sp>
      </p:grpSp>
      <p:sp>
        <p:nvSpPr>
          <p:cNvPr id="8" name="TextBox 7"/>
          <p:cNvSpPr txBox="1"/>
          <p:nvPr userDrawn="1"/>
        </p:nvSpPr>
        <p:spPr>
          <a:xfrm>
            <a:off x="119445" y="6627168"/>
            <a:ext cx="4494363" cy="230832"/>
          </a:xfrm>
          <a:prstGeom prst="rect">
            <a:avLst/>
          </a:prstGeom>
          <a:noFill/>
        </p:spPr>
        <p:txBody>
          <a:bodyPr wrap="square" rtlCol="0">
            <a:spAutoFit/>
          </a:bodyPr>
          <a:lstStyle/>
          <a:p>
            <a:r>
              <a:rPr lang="en-US" sz="900" dirty="0" smtClean="0"/>
              <a:t>© copyright 2014</a:t>
            </a:r>
            <a:r>
              <a:rPr lang="en-US" sz="900" baseline="0" dirty="0" smtClean="0"/>
              <a:t> Mrs. </a:t>
            </a:r>
            <a:r>
              <a:rPr lang="en-US" sz="900" baseline="0" dirty="0" err="1" smtClean="0"/>
              <a:t>Debrew</a:t>
            </a:r>
            <a:r>
              <a:rPr lang="en-US" sz="900" baseline="0" dirty="0" smtClean="0"/>
              <a:t>-On-Wheels, All Rights Are Reserved.</a:t>
            </a:r>
            <a:endParaRPr lang="en-US" sz="900" dirty="0"/>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14900" y="3475863"/>
            <a:ext cx="3124200" cy="2595503"/>
          </a:xfrm>
          <a:prstGeom prst="rect">
            <a:avLst/>
          </a:prstGeom>
        </p:spPr>
      </p:pic>
      <p:sp>
        <p:nvSpPr>
          <p:cNvPr id="14" name="Rounded Rectangle 13"/>
          <p:cNvSpPr/>
          <p:nvPr userDrawn="1"/>
        </p:nvSpPr>
        <p:spPr>
          <a:xfrm>
            <a:off x="4114800" y="609600"/>
            <a:ext cx="4724400" cy="250095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dirty="0" smtClean="0">
                <a:latin typeface="Beat My Guest" panose="00000400000000000000" pitchFamily="2" charset="0"/>
              </a:rPr>
              <a:t>Dictionary</a:t>
            </a:r>
          </a:p>
          <a:p>
            <a:pPr algn="ctr"/>
            <a:r>
              <a:rPr lang="en-US" sz="6000" dirty="0" smtClean="0">
                <a:latin typeface="Beat My Guest" panose="00000400000000000000" pitchFamily="2" charset="0"/>
              </a:rPr>
              <a:t>Skills</a:t>
            </a:r>
            <a:endParaRPr lang="en-US" sz="6000" dirty="0">
              <a:latin typeface="Beat My Guest" panose="00000400000000000000" pitchFamily="2" charset="0"/>
            </a:endParaRPr>
          </a:p>
        </p:txBody>
      </p:sp>
      <p:sp>
        <p:nvSpPr>
          <p:cNvPr id="15" name="TextBox 14"/>
          <p:cNvSpPr txBox="1"/>
          <p:nvPr userDrawn="1"/>
        </p:nvSpPr>
        <p:spPr>
          <a:xfrm>
            <a:off x="6248400" y="2833364"/>
            <a:ext cx="3733800" cy="307777"/>
          </a:xfrm>
          <a:prstGeom prst="rect">
            <a:avLst/>
          </a:prstGeom>
          <a:noFill/>
        </p:spPr>
        <p:txBody>
          <a:bodyPr wrap="square" rtlCol="0">
            <a:spAutoFit/>
          </a:bodyPr>
          <a:lstStyle/>
          <a:p>
            <a:r>
              <a:rPr lang="en-US" sz="1400" dirty="0" smtClean="0">
                <a:latin typeface="Adobe Caslon Pro" pitchFamily="18" charset="0"/>
              </a:rPr>
              <a:t>Created By </a:t>
            </a:r>
            <a:r>
              <a:rPr lang="en-US" sz="1400" dirty="0" err="1" smtClean="0">
                <a:latin typeface="Adobe Caslon Pro" pitchFamily="18" charset="0"/>
              </a:rPr>
              <a:t>Oretha</a:t>
            </a:r>
            <a:r>
              <a:rPr lang="en-US" sz="1400" baseline="0" dirty="0" smtClean="0">
                <a:latin typeface="Adobe Caslon Pro" pitchFamily="18" charset="0"/>
              </a:rPr>
              <a:t> </a:t>
            </a:r>
            <a:r>
              <a:rPr lang="en-US" sz="1400" baseline="0" dirty="0" err="1" smtClean="0">
                <a:latin typeface="Adobe Caslon Pro" pitchFamily="18" charset="0"/>
              </a:rPr>
              <a:t>DeBrew</a:t>
            </a:r>
            <a:endParaRPr lang="en-US" sz="1400" dirty="0">
              <a:latin typeface="Adobe Caslon Pro" pitchFamily="18" charset="0"/>
            </a:endParaRPr>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2" r:id="rId3"/>
  </p:sldLayoutIdLst>
  <p:timing>
    <p:tnLst>
      <p:par>
        <p:cTn id="1" dur="indefinite" restart="never" nodeType="tmRoot"/>
      </p:par>
    </p:tnLst>
  </p:timing>
  <p:txStyles>
    <p:titleStyle>
      <a:lvl1pPr algn="l" rtl="0" eaLnBrk="1" latinLnBrk="0" hangingPunct="1">
        <a:spcBef>
          <a:spcPct val="0"/>
        </a:spcBef>
        <a:buNone/>
        <a:defRPr kumimoji="0" lang="en-US" sz="6000" b="1"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OCR A Extended" panose="02010509020102010303" pitchFamily="50" charset="0"/>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554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t>
            </a:r>
            <a:r>
              <a:rPr lang="en-US" sz="2400" u="sng" dirty="0" smtClean="0">
                <a:solidFill>
                  <a:schemeClr val="tx2">
                    <a:lumMod val="90000"/>
                  </a:schemeClr>
                </a:solidFill>
                <a:latin typeface="Minnie" panose="00000400000000000000" pitchFamily="2" charset="0"/>
              </a:rPr>
              <a:t>Definitions</a:t>
            </a:r>
            <a:endParaRPr lang="en-US" sz="2400" u="sng" dirty="0">
              <a:solidFill>
                <a:schemeClr val="tx2">
                  <a:lumMod val="90000"/>
                </a:schemeClr>
              </a:solidFill>
              <a:latin typeface="Minnie" panose="00000400000000000000" pitchFamily="2" charset="0"/>
            </a:endParaRPr>
          </a:p>
        </p:txBody>
      </p:sp>
      <p:sp>
        <p:nvSpPr>
          <p:cNvPr id="9" name="Flowchart: Process 8"/>
          <p:cNvSpPr/>
          <p:nvPr/>
        </p:nvSpPr>
        <p:spPr>
          <a:xfrm rot="21101889">
            <a:off x="772737" y="3230498"/>
            <a:ext cx="6324600" cy="159279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pPr algn="ctr"/>
            <a:endParaRPr lang="en-US" dirty="0">
              <a:effectLst>
                <a:outerShdw blurRad="50800" dist="38100" dir="2700000" algn="tl" rotWithShape="0">
                  <a:prstClr val="black">
                    <a:alpha val="40000"/>
                  </a:prstClr>
                </a:outerShdw>
              </a:effectLst>
            </a:endParaRPr>
          </a:p>
          <a:p>
            <a:r>
              <a:rPr lang="en-US" b="1" dirty="0" err="1" smtClean="0">
                <a:effectLst>
                  <a:outerShdw blurRad="50800" dist="38100" dir="2700000" algn="tl" rotWithShape="0">
                    <a:prstClr val="black">
                      <a:alpha val="40000"/>
                    </a:prstClr>
                  </a:outerShdw>
                </a:effectLst>
              </a:rPr>
              <a:t>Des·sert</a:t>
            </a:r>
            <a:r>
              <a:rPr lang="en-US" b="1" dirty="0" smtClean="0">
                <a:effectLst>
                  <a:outerShdw blurRad="50800" dist="38100" dir="2700000" algn="tl" rotWithShape="0">
                    <a:prstClr val="black">
                      <a:alpha val="40000"/>
                    </a:prstClr>
                  </a:outerShdw>
                </a:effectLst>
              </a:rPr>
              <a:t> (di-'</a:t>
            </a:r>
            <a:r>
              <a:rPr lang="en-US" b="1" dirty="0" err="1" smtClean="0">
                <a:effectLst>
                  <a:outerShdw blurRad="50800" dist="38100" dir="2700000" algn="tl" rotWithShape="0">
                    <a:prstClr val="black">
                      <a:alpha val="40000"/>
                    </a:prstClr>
                  </a:outerShdw>
                </a:effectLst>
              </a:rPr>
              <a:t>z</a:t>
            </a:r>
            <a:r>
              <a:rPr lang="en-US" sz="1400" b="1" dirty="0" err="1" smtClean="0">
                <a:effectLst>
                  <a:outerShdw blurRad="50800" dist="38100" dir="2700000" algn="tl" rotWithShape="0">
                    <a:prstClr val="black">
                      <a:alpha val="40000"/>
                    </a:prstClr>
                  </a:outerShdw>
                </a:effectLst>
              </a:rPr>
              <a:t>∂</a:t>
            </a:r>
            <a:r>
              <a:rPr lang="en-US" b="1" dirty="0" err="1" smtClean="0">
                <a:effectLst>
                  <a:outerShdw blurRad="50800" dist="38100" dir="2700000" algn="tl" rotWithShape="0">
                    <a:prstClr val="black">
                      <a:alpha val="40000"/>
                    </a:prstClr>
                  </a:outerShdw>
                </a:effectLst>
              </a:rPr>
              <a:t>rt</a:t>
            </a:r>
            <a:r>
              <a:rPr lang="en-US" b="1" dirty="0" smtClean="0">
                <a:effectLst>
                  <a:outerShdw blurRad="50800" dist="38100" dir="2700000" algn="tl" rotWithShape="0">
                    <a:prstClr val="black">
                      <a:alpha val="40000"/>
                    </a:prstClr>
                  </a:outerShdw>
                </a:effectLst>
              </a:rPr>
              <a:t>), </a:t>
            </a:r>
            <a:r>
              <a:rPr lang="en-US" b="1" dirty="0" smtClean="0">
                <a:solidFill>
                  <a:schemeClr val="bg1"/>
                </a:solidFill>
                <a:effectLst>
                  <a:outerShdw blurRad="50800" dist="38100" dir="2700000" algn="tl" rotWithShape="0">
                    <a:prstClr val="black">
                      <a:alpha val="40000"/>
                    </a:prstClr>
                  </a:outerShdw>
                </a:effectLst>
              </a:rPr>
              <a:t>n</a:t>
            </a:r>
            <a:r>
              <a:rPr lang="en-US" b="1" dirty="0" smtClean="0">
                <a:effectLst>
                  <a:outerShdw blurRad="50800" dist="38100" dir="2700000" algn="tl" rotWithShape="0">
                    <a:prstClr val="black">
                      <a:alpha val="40000"/>
                    </a:prstClr>
                  </a:outerShdw>
                </a:effectLst>
              </a:rPr>
              <a:t>.  </a:t>
            </a:r>
            <a:r>
              <a:rPr lang="en-US" sz="2000" b="1" dirty="0" smtClean="0">
                <a:solidFill>
                  <a:schemeClr val="bg1"/>
                </a:solidFill>
                <a:effectLst>
                  <a:outerShdw blurRad="50800" dist="38100" dir="2700000" algn="tl" rotWithShape="0">
                    <a:prstClr val="black">
                      <a:alpha val="40000"/>
                    </a:prstClr>
                  </a:outerShdw>
                </a:effectLst>
              </a:rPr>
              <a:t>1</a:t>
            </a:r>
            <a:r>
              <a:rPr lang="en-US" b="1" dirty="0" smtClean="0">
                <a:effectLst>
                  <a:outerShdw blurRad="50800" dist="38100" dir="2700000" algn="tl" rotWithShape="0">
                    <a:prstClr val="black">
                      <a:alpha val="40000"/>
                    </a:prstClr>
                  </a:outerShdw>
                </a:effectLst>
              </a:rPr>
              <a:t>.  sweet food eaten after the main part of a meal   </a:t>
            </a:r>
            <a:r>
              <a:rPr lang="en-US" sz="2000" b="1" dirty="0" smtClean="0">
                <a:solidFill>
                  <a:schemeClr val="bg1"/>
                </a:solidFill>
                <a:effectLst>
                  <a:outerShdw blurRad="50800" dist="38100" dir="2700000" algn="tl" rotWithShape="0">
                    <a:prstClr val="black">
                      <a:alpha val="40000"/>
                    </a:prstClr>
                  </a:outerShdw>
                </a:effectLst>
              </a:rPr>
              <a:t>2</a:t>
            </a:r>
            <a:r>
              <a:rPr lang="en-US" b="1" dirty="0" smtClean="0">
                <a:effectLst>
                  <a:outerShdw blurRad="50800" dist="38100" dir="2700000" algn="tl" rotWithShape="0">
                    <a:prstClr val="black">
                      <a:alpha val="40000"/>
                    </a:prstClr>
                  </a:outerShdw>
                </a:effectLst>
              </a:rPr>
              <a:t>.  a usually sweet course or dish (as of a pastry or ice cream( usually served at the </a:t>
            </a:r>
            <a:r>
              <a:rPr lang="en-US" b="1" dirty="0" smtClean="0">
                <a:solidFill>
                  <a:schemeClr val="bg1"/>
                </a:solidFill>
                <a:effectLst>
                  <a:outerShdw blurRad="50800" dist="38100" dir="2700000" algn="tl" rotWithShape="0">
                    <a:prstClr val="black">
                      <a:alpha val="40000"/>
                    </a:prstClr>
                  </a:outerShdw>
                </a:effectLst>
              </a:rPr>
              <a:t>end of a meal  </a:t>
            </a:r>
          </a:p>
          <a:p>
            <a:r>
              <a:rPr lang="en-US" b="1" dirty="0" smtClean="0">
                <a:solidFill>
                  <a:schemeClr val="bg1"/>
                </a:solidFill>
                <a:effectLst>
                  <a:outerShdw blurRad="50800" dist="38100" dir="2700000" algn="tl" rotWithShape="0">
                    <a:prstClr val="black">
                      <a:alpha val="40000"/>
                    </a:prstClr>
                  </a:outerShdw>
                </a:effectLst>
              </a:rPr>
              <a:t>3. a fresh fruit served after a sweet course.  </a:t>
            </a:r>
            <a:r>
              <a:rPr lang="en-US" b="1" i="1" dirty="0" smtClean="0">
                <a:solidFill>
                  <a:schemeClr val="bg1"/>
                </a:solidFill>
                <a:effectLst>
                  <a:outerShdw blurRad="50800" dist="38100" dir="2700000" algn="tl" rotWithShape="0">
                    <a:prstClr val="black">
                      <a:alpha val="40000"/>
                    </a:prstClr>
                  </a:outerShdw>
                </a:effectLst>
              </a:rPr>
              <a:t>He doesn’t like to each rich desserts before dinner.</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
        <p:nvSpPr>
          <p:cNvPr id="11" name="Flowchart: Connector 10"/>
          <p:cNvSpPr/>
          <p:nvPr/>
        </p:nvSpPr>
        <p:spPr>
          <a:xfrm rot="21356987">
            <a:off x="2369713" y="3914650"/>
            <a:ext cx="331658" cy="22448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490954" y="1343025"/>
            <a:ext cx="8119646" cy="1569660"/>
          </a:xfrm>
          <a:prstGeom prst="rect">
            <a:avLst/>
          </a:prstGeom>
          <a:noFill/>
        </p:spPr>
        <p:txBody>
          <a:bodyPr wrap="square" rtlCol="0">
            <a:spAutoFit/>
          </a:bodyPr>
          <a:lstStyle/>
          <a:p>
            <a:r>
              <a:rPr lang="en-US" sz="3200" dirty="0" smtClean="0"/>
              <a:t>It tells you the meaning of the word.   Sometimes the word has more than one definition.</a:t>
            </a:r>
            <a:endParaRPr lang="en-US" sz="3200" dirty="0"/>
          </a:p>
        </p:txBody>
      </p:sp>
      <p:sp>
        <p:nvSpPr>
          <p:cNvPr id="10" name="Flowchart: Connector 9"/>
          <p:cNvSpPr/>
          <p:nvPr/>
        </p:nvSpPr>
        <p:spPr>
          <a:xfrm rot="21356987">
            <a:off x="882070" y="4688206"/>
            <a:ext cx="331658" cy="22448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Flowchart: Connector 12"/>
          <p:cNvSpPr/>
          <p:nvPr/>
        </p:nvSpPr>
        <p:spPr>
          <a:xfrm rot="21356987">
            <a:off x="2979314" y="3441068"/>
            <a:ext cx="331658" cy="22448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874556" y="5562600"/>
            <a:ext cx="6593044" cy="830997"/>
          </a:xfrm>
          <a:prstGeom prst="rect">
            <a:avLst/>
          </a:prstGeom>
          <a:noFill/>
        </p:spPr>
        <p:txBody>
          <a:bodyPr wrap="square" rtlCol="0">
            <a:spAutoFit/>
          </a:bodyPr>
          <a:lstStyle/>
          <a:p>
            <a:r>
              <a:rPr lang="en-US" sz="2400" b="1" dirty="0" smtClean="0"/>
              <a:t>How many definitions does this entry word have?</a:t>
            </a:r>
            <a:endParaRPr lang="en-US" sz="2400" b="1" dirty="0"/>
          </a:p>
        </p:txBody>
      </p:sp>
      <p:sp>
        <p:nvSpPr>
          <p:cNvPr id="8" name="TextBox 7"/>
          <p:cNvSpPr txBox="1"/>
          <p:nvPr/>
        </p:nvSpPr>
        <p:spPr>
          <a:xfrm>
            <a:off x="7581900" y="5271542"/>
            <a:ext cx="1028700" cy="830997"/>
          </a:xfrm>
          <a:prstGeom prst="rect">
            <a:avLst/>
          </a:prstGeom>
          <a:noFill/>
        </p:spPr>
        <p:txBody>
          <a:bodyPr wrap="square" rtlCol="0">
            <a:spAutoFit/>
          </a:bodyPr>
          <a:lstStyle/>
          <a:p>
            <a:r>
              <a:rPr lang="en-US" sz="4800" dirty="0" smtClean="0">
                <a:solidFill>
                  <a:srgbClr val="FF0000"/>
                </a:solidFill>
              </a:rPr>
              <a:t>3</a:t>
            </a:r>
            <a:endParaRPr lang="en-US" sz="4800" dirty="0">
              <a:solidFill>
                <a:srgbClr val="FF0000"/>
              </a:solidFill>
            </a:endParaRPr>
          </a:p>
        </p:txBody>
      </p:sp>
      <p:cxnSp>
        <p:nvCxnSpPr>
          <p:cNvPr id="15" name="Straight Arrow Connector 14"/>
          <p:cNvCxnSpPr/>
          <p:nvPr/>
        </p:nvCxnSpPr>
        <p:spPr>
          <a:xfrm flipH="1">
            <a:off x="1221242" y="2782244"/>
            <a:ext cx="759958" cy="18945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47157" y="2782244"/>
            <a:ext cx="624643" cy="647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83946" y="2782244"/>
            <a:ext cx="326423" cy="9472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19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cTn>
                              </p:par>
                            </p:childTnLst>
                          </p:cTn>
                        </p:par>
                        <p:par>
                          <p:cTn id="38" fill="hold">
                            <p:stCondLst>
                              <p:cond delay="500"/>
                            </p:stCondLst>
                            <p:childTnLst>
                              <p:par>
                                <p:cTn id="39" presetID="6"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par>
                          <p:cTn id="42" fill="hold">
                            <p:stCondLst>
                              <p:cond delay="2500"/>
                            </p:stCondLst>
                            <p:childTnLst>
                              <p:par>
                                <p:cTn id="43" presetID="21"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style.rotation</p:attrName>
                                        </p:attrNameLst>
                                      </p:cBhvr>
                                      <p:tavLst>
                                        <p:tav tm="0">
                                          <p:val>
                                            <p:fltVal val="90"/>
                                          </p:val>
                                        </p:tav>
                                        <p:tav tm="100000">
                                          <p:val>
                                            <p:fltVal val="0"/>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2" grpId="0"/>
      <p:bldP spid="10" grpId="0" animBg="1"/>
      <p:bldP spid="13" grpId="0" animBg="1"/>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t>
            </a:r>
            <a:r>
              <a:rPr lang="en-US" sz="2400" u="sng" dirty="0" smtClean="0">
                <a:solidFill>
                  <a:schemeClr val="tx2">
                    <a:lumMod val="90000"/>
                  </a:schemeClr>
                </a:solidFill>
                <a:latin typeface="Minnie" panose="00000400000000000000" pitchFamily="2" charset="0"/>
              </a:rPr>
              <a:t>Example Sentence</a:t>
            </a:r>
            <a:endParaRPr lang="en-US" sz="2400" u="sng" dirty="0">
              <a:solidFill>
                <a:schemeClr val="tx2">
                  <a:lumMod val="90000"/>
                </a:schemeClr>
              </a:solidFill>
              <a:latin typeface="Minnie" panose="00000400000000000000" pitchFamily="2" charset="0"/>
            </a:endParaRPr>
          </a:p>
        </p:txBody>
      </p:sp>
      <p:sp>
        <p:nvSpPr>
          <p:cNvPr id="9" name="Flowchart: Process 8"/>
          <p:cNvSpPr/>
          <p:nvPr/>
        </p:nvSpPr>
        <p:spPr>
          <a:xfrm rot="21101889">
            <a:off x="758448" y="3230498"/>
            <a:ext cx="6324600" cy="159279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pPr algn="ctr"/>
            <a:endParaRPr lang="en-US" dirty="0">
              <a:effectLst>
                <a:outerShdw blurRad="50800" dist="38100" dir="2700000" algn="tl" rotWithShape="0">
                  <a:prstClr val="black">
                    <a:alpha val="40000"/>
                  </a:prstClr>
                </a:outerShdw>
              </a:effectLst>
            </a:endParaRPr>
          </a:p>
          <a:p>
            <a:r>
              <a:rPr lang="en-US" b="1" dirty="0" err="1" smtClean="0">
                <a:effectLst>
                  <a:outerShdw blurRad="50800" dist="38100" dir="2700000" algn="tl" rotWithShape="0">
                    <a:prstClr val="black">
                      <a:alpha val="40000"/>
                    </a:prstClr>
                  </a:outerShdw>
                </a:effectLst>
              </a:rPr>
              <a:t>Des·sert</a:t>
            </a:r>
            <a:r>
              <a:rPr lang="en-US" b="1" dirty="0" smtClean="0">
                <a:effectLst>
                  <a:outerShdw blurRad="50800" dist="38100" dir="2700000" algn="tl" rotWithShape="0">
                    <a:prstClr val="black">
                      <a:alpha val="40000"/>
                    </a:prstClr>
                  </a:outerShdw>
                </a:effectLst>
              </a:rPr>
              <a:t> (di-'</a:t>
            </a:r>
            <a:r>
              <a:rPr lang="en-US" b="1" dirty="0" err="1" smtClean="0">
                <a:effectLst>
                  <a:outerShdw blurRad="50800" dist="38100" dir="2700000" algn="tl" rotWithShape="0">
                    <a:prstClr val="black">
                      <a:alpha val="40000"/>
                    </a:prstClr>
                  </a:outerShdw>
                </a:effectLst>
              </a:rPr>
              <a:t>z</a:t>
            </a:r>
            <a:r>
              <a:rPr lang="en-US" sz="1400" b="1" dirty="0" err="1" smtClean="0">
                <a:effectLst>
                  <a:outerShdw blurRad="50800" dist="38100" dir="2700000" algn="tl" rotWithShape="0">
                    <a:prstClr val="black">
                      <a:alpha val="40000"/>
                    </a:prstClr>
                  </a:outerShdw>
                </a:effectLst>
              </a:rPr>
              <a:t>∂</a:t>
            </a:r>
            <a:r>
              <a:rPr lang="en-US" b="1" dirty="0" err="1" smtClean="0">
                <a:effectLst>
                  <a:outerShdw blurRad="50800" dist="38100" dir="2700000" algn="tl" rotWithShape="0">
                    <a:prstClr val="black">
                      <a:alpha val="40000"/>
                    </a:prstClr>
                  </a:outerShdw>
                </a:effectLst>
              </a:rPr>
              <a:t>rt</a:t>
            </a:r>
            <a:r>
              <a:rPr lang="en-US" b="1" dirty="0" smtClean="0">
                <a:effectLst>
                  <a:outerShdw blurRad="50800" dist="38100" dir="2700000" algn="tl" rotWithShape="0">
                    <a:prstClr val="black">
                      <a:alpha val="40000"/>
                    </a:prstClr>
                  </a:outerShdw>
                </a:effectLst>
              </a:rPr>
              <a:t>), </a:t>
            </a:r>
            <a:r>
              <a:rPr lang="en-US" b="1" dirty="0" smtClean="0">
                <a:solidFill>
                  <a:schemeClr val="bg1"/>
                </a:solidFill>
                <a:effectLst>
                  <a:outerShdw blurRad="50800" dist="38100" dir="2700000" algn="tl" rotWithShape="0">
                    <a:prstClr val="black">
                      <a:alpha val="40000"/>
                    </a:prstClr>
                  </a:outerShdw>
                </a:effectLst>
              </a:rPr>
              <a:t>n</a:t>
            </a:r>
            <a:r>
              <a:rPr lang="en-US" b="1" dirty="0" smtClean="0">
                <a:effectLst>
                  <a:outerShdw blurRad="50800" dist="38100" dir="2700000" algn="tl" rotWithShape="0">
                    <a:prstClr val="black">
                      <a:alpha val="40000"/>
                    </a:prstClr>
                  </a:outerShdw>
                </a:effectLst>
              </a:rPr>
              <a:t>.  </a:t>
            </a:r>
            <a:r>
              <a:rPr lang="en-US" sz="2000" b="1" dirty="0" smtClean="0">
                <a:solidFill>
                  <a:schemeClr val="bg1"/>
                </a:solidFill>
                <a:effectLst>
                  <a:outerShdw blurRad="50800" dist="38100" dir="2700000" algn="tl" rotWithShape="0">
                    <a:prstClr val="black">
                      <a:alpha val="40000"/>
                    </a:prstClr>
                  </a:outerShdw>
                </a:effectLst>
              </a:rPr>
              <a:t>1</a:t>
            </a:r>
            <a:r>
              <a:rPr lang="en-US" b="1" dirty="0" smtClean="0">
                <a:effectLst>
                  <a:outerShdw blurRad="50800" dist="38100" dir="2700000" algn="tl" rotWithShape="0">
                    <a:prstClr val="black">
                      <a:alpha val="40000"/>
                    </a:prstClr>
                  </a:outerShdw>
                </a:effectLst>
              </a:rPr>
              <a:t>.  sweet food eaten after the main part of a meal   </a:t>
            </a:r>
            <a:r>
              <a:rPr lang="en-US" sz="2000" b="1" dirty="0" smtClean="0">
                <a:solidFill>
                  <a:schemeClr val="bg1"/>
                </a:solidFill>
                <a:effectLst>
                  <a:outerShdw blurRad="50800" dist="38100" dir="2700000" algn="tl" rotWithShape="0">
                    <a:prstClr val="black">
                      <a:alpha val="40000"/>
                    </a:prstClr>
                  </a:outerShdw>
                </a:effectLst>
              </a:rPr>
              <a:t>2</a:t>
            </a:r>
            <a:r>
              <a:rPr lang="en-US" b="1" dirty="0" smtClean="0">
                <a:effectLst>
                  <a:outerShdw blurRad="50800" dist="38100" dir="2700000" algn="tl" rotWithShape="0">
                    <a:prstClr val="black">
                      <a:alpha val="40000"/>
                    </a:prstClr>
                  </a:outerShdw>
                </a:effectLst>
              </a:rPr>
              <a:t>.  a usually sweet course or dish (as of a pastry or ice cream( usually served at the </a:t>
            </a:r>
            <a:r>
              <a:rPr lang="en-US" b="1" dirty="0" smtClean="0">
                <a:solidFill>
                  <a:schemeClr val="bg1"/>
                </a:solidFill>
                <a:effectLst>
                  <a:outerShdw blurRad="50800" dist="38100" dir="2700000" algn="tl" rotWithShape="0">
                    <a:prstClr val="black">
                      <a:alpha val="40000"/>
                    </a:prstClr>
                  </a:outerShdw>
                </a:effectLst>
              </a:rPr>
              <a:t>end of a meal  </a:t>
            </a:r>
          </a:p>
          <a:p>
            <a:r>
              <a:rPr lang="en-US" b="1" dirty="0" smtClean="0">
                <a:solidFill>
                  <a:schemeClr val="bg1"/>
                </a:solidFill>
                <a:effectLst>
                  <a:outerShdw blurRad="50800" dist="38100" dir="2700000" algn="tl" rotWithShape="0">
                    <a:prstClr val="black">
                      <a:alpha val="40000"/>
                    </a:prstClr>
                  </a:outerShdw>
                </a:effectLst>
              </a:rPr>
              <a:t>3. a fresh fruit served after a sweet course.  </a:t>
            </a:r>
            <a:r>
              <a:rPr lang="en-US" b="1" i="1" dirty="0" smtClean="0">
                <a:solidFill>
                  <a:schemeClr val="bg1"/>
                </a:solidFill>
              </a:rPr>
              <a:t>He doesn’t like to each rich desserts before dinner.</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
        <p:nvSpPr>
          <p:cNvPr id="12" name="TextBox 11"/>
          <p:cNvSpPr txBox="1"/>
          <p:nvPr/>
        </p:nvSpPr>
        <p:spPr>
          <a:xfrm>
            <a:off x="490954" y="1343025"/>
            <a:ext cx="8119646" cy="1077218"/>
          </a:xfrm>
          <a:prstGeom prst="rect">
            <a:avLst/>
          </a:prstGeom>
          <a:noFill/>
        </p:spPr>
        <p:txBody>
          <a:bodyPr wrap="square" rtlCol="0">
            <a:spAutoFit/>
          </a:bodyPr>
          <a:lstStyle/>
          <a:p>
            <a:r>
              <a:rPr lang="en-US" sz="3200" dirty="0" smtClean="0"/>
              <a:t>Demonstrates how to use the entry word in a sentence.</a:t>
            </a:r>
            <a:endParaRPr lang="en-US" sz="3200" dirty="0"/>
          </a:p>
        </p:txBody>
      </p:sp>
      <p:cxnSp>
        <p:nvCxnSpPr>
          <p:cNvPr id="4" name="Straight Connector 3"/>
          <p:cNvCxnSpPr/>
          <p:nvPr/>
        </p:nvCxnSpPr>
        <p:spPr>
          <a:xfrm flipV="1">
            <a:off x="1066800" y="4572000"/>
            <a:ext cx="3483977" cy="5619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22912" y="3938590"/>
            <a:ext cx="1511288" cy="280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33600" y="2286000"/>
            <a:ext cx="3505200" cy="17408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3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348" b="15348"/>
          <a:stretch>
            <a:fillRect/>
          </a:stretch>
        </p:blipFill>
        <p:spPr>
          <a:xfrm>
            <a:off x="304800" y="457200"/>
            <a:ext cx="6019800" cy="5562600"/>
          </a:xfrm>
          <a:scene3d>
            <a:camera prst="perspectiveFront"/>
            <a:lightRig rig="threePt" dir="t"/>
          </a:scene3d>
        </p:spPr>
      </p:pic>
      <p:sp>
        <p:nvSpPr>
          <p:cNvPr id="4" name="Text Placeholder 3"/>
          <p:cNvSpPr>
            <a:spLocks noGrp="1"/>
          </p:cNvSpPr>
          <p:nvPr>
            <p:ph type="body" sz="half" idx="2"/>
          </p:nvPr>
        </p:nvSpPr>
        <p:spPr>
          <a:xfrm>
            <a:off x="6553200" y="609600"/>
            <a:ext cx="2286000" cy="4419600"/>
          </a:xfrm>
        </p:spPr>
        <p:txBody>
          <a:bodyPr/>
          <a:lstStyle/>
          <a:p>
            <a:r>
              <a:rPr lang="en-US" sz="1800" b="1" dirty="0" smtClean="0"/>
              <a:t>These words are located at the top of every dictionary page.  The guide word on the left is the first entry word on the page.  The guide word on the right is the last entry word on the page.  All the words in between these guide words are in alphabetical order.</a:t>
            </a:r>
            <a:endParaRPr lang="en-US" sz="1800" b="1" dirty="0"/>
          </a:p>
        </p:txBody>
      </p:sp>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1600200" y="-381000"/>
            <a:ext cx="3124200" cy="1066800"/>
          </a:xfrm>
        </p:spPr>
        <p:txBody>
          <a:bodyPr/>
          <a:lstStyle/>
          <a:p>
            <a:r>
              <a:rPr lang="en-US" sz="2400" dirty="0" smtClean="0">
                <a:solidFill>
                  <a:schemeClr val="tx2">
                    <a:lumMod val="90000"/>
                  </a:schemeClr>
                </a:solidFill>
              </a:rPr>
              <a:t>  </a:t>
            </a:r>
            <a:r>
              <a:rPr lang="en-US" sz="2400" u="sng" dirty="0" smtClean="0">
                <a:solidFill>
                  <a:schemeClr val="tx2">
                    <a:lumMod val="90000"/>
                  </a:schemeClr>
                </a:solidFill>
                <a:latin typeface="Minnie" panose="00000400000000000000" pitchFamily="2" charset="0"/>
              </a:rPr>
              <a:t>Guide Words</a:t>
            </a:r>
            <a:endParaRPr lang="en-US" sz="2400" u="sng" dirty="0">
              <a:solidFill>
                <a:schemeClr val="tx2">
                  <a:lumMod val="90000"/>
                </a:schemeClr>
              </a:solidFill>
              <a:latin typeface="Minnie" panose="00000400000000000000" pitchFamily="2" charset="0"/>
            </a:endParaRPr>
          </a:p>
        </p:txBody>
      </p:sp>
      <p:cxnSp>
        <p:nvCxnSpPr>
          <p:cNvPr id="9" name="Straight Arrow Connector 8"/>
          <p:cNvCxnSpPr>
            <a:stCxn id="3" idx="7"/>
          </p:cNvCxnSpPr>
          <p:nvPr/>
        </p:nvCxnSpPr>
        <p:spPr>
          <a:xfrm flipV="1">
            <a:off x="1373291" y="667510"/>
            <a:ext cx="936858" cy="8572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 idx="1"/>
          </p:cNvCxnSpPr>
          <p:nvPr/>
        </p:nvCxnSpPr>
        <p:spPr>
          <a:xfrm flipH="1" flipV="1">
            <a:off x="3505200" y="728668"/>
            <a:ext cx="1505511" cy="5266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rot="20662954">
            <a:off x="633749" y="1563219"/>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76800" y="1210706"/>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66" b="966"/>
          <a:stretch>
            <a:fillRect/>
          </a:stretch>
        </p:blipFill>
        <p:spPr>
          <a:xfrm>
            <a:off x="1257300" y="304800"/>
            <a:ext cx="6019800" cy="5562600"/>
          </a:xfrm>
          <a:prstGeom prst="ellipse">
            <a:avLst/>
          </a:prstGeom>
          <a:ln>
            <a:noFill/>
          </a:ln>
          <a:effectLst>
            <a:softEdge rad="112500"/>
          </a:effectLst>
        </p:spPr>
      </p:pic>
      <p:sp>
        <p:nvSpPr>
          <p:cNvPr id="7" name="TextBox 6"/>
          <p:cNvSpPr txBox="1"/>
          <p:nvPr/>
        </p:nvSpPr>
        <p:spPr>
          <a:xfrm>
            <a:off x="533400" y="76200"/>
            <a:ext cx="8839200" cy="2554545"/>
          </a:xfrm>
          <a:prstGeom prst="rect">
            <a:avLst/>
          </a:prstGeom>
          <a:noFill/>
        </p:spPr>
        <p:txBody>
          <a:bodyPr wrap="square" rtlCol="0">
            <a:spAutoFit/>
          </a:bodyPr>
          <a:lstStyle/>
          <a:p>
            <a:endParaRPr lang="en-US" sz="4000" dirty="0" smtClean="0">
              <a:solidFill>
                <a:schemeClr val="bg1"/>
              </a:solidFill>
              <a:latin typeface="Minnie" panose="00000400000000000000" pitchFamily="2" charset="0"/>
            </a:endParaRPr>
          </a:p>
          <a:p>
            <a:endParaRPr lang="en-US" sz="4000" dirty="0" smtClean="0">
              <a:solidFill>
                <a:schemeClr val="bg1"/>
              </a:solidFill>
              <a:latin typeface="Minnie" panose="00000400000000000000" pitchFamily="2" charset="0"/>
            </a:endParaRPr>
          </a:p>
          <a:p>
            <a:endParaRPr lang="en-US" sz="4000" dirty="0">
              <a:solidFill>
                <a:schemeClr val="bg1"/>
              </a:solidFill>
              <a:latin typeface="Minnie" panose="00000400000000000000" pitchFamily="2" charset="0"/>
            </a:endParaRPr>
          </a:p>
          <a:p>
            <a:r>
              <a:rPr lang="en-US" sz="4000" dirty="0" smtClean="0">
                <a:solidFill>
                  <a:schemeClr val="bg1"/>
                </a:solidFill>
                <a:latin typeface="Minnie" panose="00000400000000000000" pitchFamily="2" charset="0"/>
              </a:rPr>
              <a:t>It’s time for Questions!</a:t>
            </a:r>
            <a:endParaRPr lang="en-US" sz="4000" dirty="0">
              <a:solidFill>
                <a:schemeClr val="bg1"/>
              </a:solidFill>
              <a:latin typeface="Minnie" panose="00000400000000000000" pitchFamily="2" charset="0"/>
            </a:endParaRPr>
          </a:p>
        </p:txBody>
      </p:sp>
      <p:sp>
        <p:nvSpPr>
          <p:cNvPr id="2" name="TextBox 1"/>
          <p:cNvSpPr txBox="1"/>
          <p:nvPr/>
        </p:nvSpPr>
        <p:spPr>
          <a:xfrm>
            <a:off x="304800" y="6172200"/>
            <a:ext cx="8382000" cy="369332"/>
          </a:xfrm>
          <a:prstGeom prst="rect">
            <a:avLst/>
          </a:prstGeom>
          <a:noFill/>
        </p:spPr>
        <p:txBody>
          <a:bodyPr wrap="square" rtlCol="0">
            <a:spAutoFit/>
          </a:bodyPr>
          <a:lstStyle/>
          <a:p>
            <a:r>
              <a:rPr lang="en-US" b="1" dirty="0" smtClean="0">
                <a:solidFill>
                  <a:schemeClr val="bg1"/>
                </a:solidFill>
              </a:rPr>
              <a:t>Look at each diagram to answer the following questions.</a:t>
            </a:r>
            <a:endParaRPr lang="en-US" b="1" dirty="0">
              <a:solidFill>
                <a:schemeClr val="bg1"/>
              </a:solidFill>
            </a:endParaRPr>
          </a:p>
        </p:txBody>
      </p:sp>
    </p:spTree>
    <p:extLst>
      <p:ext uri="{BB962C8B-B14F-4D97-AF65-F5344CB8AC3E}">
        <p14:creationId xmlns:p14="http://schemas.microsoft.com/office/powerpoint/2010/main" val="323441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smtClean="0">
                <a:solidFill>
                  <a:schemeClr val="tx2">
                    <a:lumMod val="90000"/>
                  </a:schemeClr>
                </a:solidFill>
              </a:rPr>
              <a:t>  </a:t>
            </a:r>
            <a:endParaRPr lang="en-US" sz="2400" u="sng" dirty="0">
              <a:solidFill>
                <a:schemeClr val="tx2">
                  <a:lumMod val="90000"/>
                </a:schemeClr>
              </a:solidFill>
              <a:latin typeface="Minnie" panose="00000400000000000000" pitchFamily="2" charset="0"/>
            </a:endParaRPr>
          </a:p>
        </p:txBody>
      </p:sp>
      <p:sp>
        <p:nvSpPr>
          <p:cNvPr id="3" name="TextBox 2"/>
          <p:cNvSpPr txBox="1"/>
          <p:nvPr/>
        </p:nvSpPr>
        <p:spPr>
          <a:xfrm>
            <a:off x="712440" y="6846098"/>
            <a:ext cx="8458200" cy="369332"/>
          </a:xfrm>
          <a:prstGeom prst="rect">
            <a:avLst/>
          </a:prstGeom>
          <a:noFill/>
        </p:spPr>
        <p:txBody>
          <a:bodyPr wrap="square" rtlCol="0">
            <a:spAutoFit/>
          </a:bodyPr>
          <a:lstStyle/>
          <a:p>
            <a:r>
              <a:rPr lang="en-US" dirty="0" smtClean="0"/>
              <a:t>.</a:t>
            </a:r>
            <a:endParaRPr lang="en-US" dirty="0"/>
          </a:p>
        </p:txBody>
      </p:sp>
      <p:grpSp>
        <p:nvGrpSpPr>
          <p:cNvPr id="32" name="Group 31"/>
          <p:cNvGrpSpPr/>
          <p:nvPr/>
        </p:nvGrpSpPr>
        <p:grpSpPr>
          <a:xfrm>
            <a:off x="758448" y="1371600"/>
            <a:ext cx="6404352" cy="3886200"/>
            <a:chOff x="758448" y="1371600"/>
            <a:chExt cx="6404352" cy="3886200"/>
          </a:xfrm>
        </p:grpSpPr>
        <p:sp>
          <p:nvSpPr>
            <p:cNvPr id="9" name="Flowchart: Process 8"/>
            <p:cNvSpPr/>
            <p:nvPr/>
          </p:nvSpPr>
          <p:spPr>
            <a:xfrm>
              <a:off x="758448" y="1371600"/>
              <a:ext cx="6404352" cy="3886200"/>
            </a:xfrm>
            <a:prstGeom prst="flowChartProcess">
              <a:avLst/>
            </a:prstGeom>
            <a:effectLst>
              <a:outerShdw blurRad="95000" rotWithShape="0">
                <a:srgbClr val="000000">
                  <a:alpha val="50000"/>
                </a:srgbClr>
              </a:outerShdw>
              <a:softEdge rad="3175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r>
                <a:rPr lang="en-US" sz="1200" b="1" dirty="0" smtClean="0">
                  <a:effectLst>
                    <a:outerShdw blurRad="50800" dist="38100" dir="2700000" algn="tl" rotWithShape="0">
                      <a:prstClr val="black">
                        <a:alpha val="40000"/>
                      </a:prstClr>
                    </a:outerShdw>
                  </a:effectLst>
                </a:rPr>
                <a:t>fatal </a:t>
              </a:r>
              <a:r>
                <a:rPr lang="en-US" dirty="0" smtClean="0">
                  <a:effectLst>
                    <a:outerShdw blurRad="50800" dist="38100" dir="2700000" algn="tl" rotWithShape="0">
                      <a:prstClr val="black">
                        <a:alpha val="40000"/>
                      </a:prstClr>
                    </a:outerShdw>
                  </a:effectLst>
                </a:rPr>
                <a:t>                                              125                                 </a:t>
              </a:r>
              <a:r>
                <a:rPr lang="en-US" sz="1200" b="1" dirty="0" smtClean="0">
                  <a:effectLst>
                    <a:outerShdw blurRad="50800" dist="38100" dir="2700000" algn="tl" rotWithShape="0">
                      <a:prstClr val="black">
                        <a:alpha val="40000"/>
                      </a:prstClr>
                    </a:outerShdw>
                  </a:effectLst>
                </a:rPr>
                <a:t>feature</a:t>
              </a: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r>
                <a:rPr lang="en-US" sz="1200" b="1" dirty="0" err="1" smtClean="0">
                  <a:effectLst>
                    <a:outerShdw blurRad="50800" dist="38100" dir="2700000" algn="tl" rotWithShape="0">
                      <a:prstClr val="black">
                        <a:alpha val="40000"/>
                      </a:prstClr>
                    </a:outerShdw>
                  </a:effectLst>
                </a:rPr>
                <a:t>fa·tal</a:t>
              </a:r>
              <a:r>
                <a:rPr lang="en-US" sz="1200" dirty="0" smtClean="0">
                  <a:effectLst>
                    <a:outerShdw blurRad="50800" dist="38100" dir="2700000" algn="tl" rotWithShape="0">
                      <a:prstClr val="black">
                        <a:alpha val="40000"/>
                      </a:prstClr>
                    </a:outerShdw>
                  </a:effectLst>
                </a:rPr>
                <a:t> (‘</a:t>
              </a:r>
              <a:r>
                <a:rPr lang="en-US" sz="1200" dirty="0" err="1" smtClean="0">
                  <a:effectLst>
                    <a:outerShdw blurRad="50800" dist="38100" dir="2700000" algn="tl" rotWithShape="0">
                      <a:prstClr val="black">
                        <a:alpha val="40000"/>
                      </a:prstClr>
                    </a:outerShdw>
                  </a:effectLst>
                </a:rPr>
                <a:t>fātl</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a:t>
              </a:r>
              <a:r>
                <a:rPr lang="en-US" sz="1200" dirty="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1.  Proceeding from fate   2.           </a:t>
              </a:r>
              <a:r>
                <a:rPr lang="en-US" sz="1200" b="1" dirty="0" err="1" smtClean="0">
                  <a:effectLst>
                    <a:outerShdw blurRad="50800" dist="38100" dir="2700000" algn="tl" rotWithShape="0">
                      <a:prstClr val="black">
                        <a:alpha val="40000"/>
                      </a:prstClr>
                    </a:outerShdw>
                  </a:effectLst>
                </a:rPr>
                <a:t>fea·si·ble</a:t>
              </a:r>
              <a:r>
                <a:rPr lang="en-US" sz="1200" dirty="0" smtClean="0">
                  <a:effectLst>
                    <a:outerShdw blurRad="50800" dist="38100" dir="2700000" algn="tl" rotWithShape="0">
                      <a:prstClr val="black">
                        <a:alpha val="40000"/>
                      </a:prstClr>
                    </a:outerShdw>
                  </a:effectLst>
                </a:rPr>
                <a:t> (fee-</a:t>
              </a:r>
              <a:r>
                <a:rPr lang="en-US" sz="1200" dirty="0" err="1" smtClean="0">
                  <a:effectLst>
                    <a:outerShdw blurRad="50800" dist="38100" dir="2700000" algn="tl" rotWithShape="0">
                      <a:prstClr val="black">
                        <a:alpha val="40000"/>
                      </a:prstClr>
                    </a:outerShdw>
                  </a:effectLst>
                </a:rPr>
                <a:t>zuh</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buh</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1.  Capable of  </a:t>
              </a:r>
            </a:p>
            <a:p>
              <a:r>
                <a:rPr lang="en-US" sz="1200" dirty="0" smtClean="0">
                  <a:effectLst>
                    <a:outerShdw blurRad="50800" dist="38100" dir="2700000" algn="tl" rotWithShape="0">
                      <a:prstClr val="black">
                        <a:alpha val="40000"/>
                      </a:prstClr>
                    </a:outerShdw>
                  </a:effectLst>
                </a:rPr>
                <a:t>causing death  3.  influencing or concerned          being done, effected  2.  that may be done</a:t>
              </a:r>
            </a:p>
            <a:p>
              <a:r>
                <a:rPr lang="en-US" sz="1200" dirty="0" smtClean="0">
                  <a:effectLst>
                    <a:outerShdw blurRad="50800" dist="38100" dir="2700000" algn="tl" rotWithShape="0">
                      <a:prstClr val="black">
                        <a:alpha val="40000"/>
                      </a:prstClr>
                    </a:outerShdw>
                  </a:effectLst>
                </a:rPr>
                <a:t>with fate  4.  causing destruction, misfortune,      practicable  3.  suitable.   </a:t>
              </a:r>
              <a:r>
                <a:rPr lang="en-US" sz="1200" i="1" dirty="0" smtClean="0">
                  <a:effectLst>
                    <a:outerShdw blurRad="50800" dist="38100" dir="2700000" algn="tl" rotWithShape="0">
                      <a:prstClr val="black">
                        <a:alpha val="40000"/>
                      </a:prstClr>
                    </a:outerShdw>
                  </a:effectLst>
                </a:rPr>
                <a:t>Is that road feasible</a:t>
              </a:r>
            </a:p>
            <a:p>
              <a:r>
                <a:rPr lang="en-US" sz="1200" i="1" dirty="0" smtClean="0">
                  <a:effectLst>
                    <a:outerShdw blurRad="50800" dist="38100" dir="2700000" algn="tl" rotWithShape="0">
                      <a:prstClr val="black">
                        <a:alpha val="40000"/>
                      </a:prstClr>
                    </a:outerShdw>
                  </a:effectLst>
                </a:rPr>
                <a:t>ruin, or failure.    That fatal day has finally             for travel?</a:t>
              </a:r>
            </a:p>
            <a:p>
              <a:r>
                <a:rPr lang="en-US" sz="1200" i="1" dirty="0" smtClean="0">
                  <a:effectLst>
                    <a:outerShdw blurRad="50800" dist="38100" dir="2700000" algn="tl" rotWithShape="0">
                      <a:prstClr val="black">
                        <a:alpha val="40000"/>
                      </a:prstClr>
                    </a:outerShdw>
                  </a:effectLst>
                </a:rPr>
                <a:t>arrived.                                                                          </a:t>
              </a:r>
              <a:r>
                <a:rPr lang="en-US" sz="1200" b="1" dirty="0" smtClean="0"/>
                <a:t>feast </a:t>
              </a:r>
              <a:r>
                <a:rPr lang="en-US" sz="1200" dirty="0"/>
                <a:t>(</a:t>
              </a:r>
              <a:r>
                <a:rPr lang="en-US" sz="1200" dirty="0" err="1"/>
                <a:t>fēst</a:t>
              </a:r>
              <a:r>
                <a:rPr lang="en-US" sz="1200" dirty="0"/>
                <a:t>), </a:t>
              </a:r>
              <a:r>
                <a:rPr lang="en-US" sz="1200" b="1" dirty="0"/>
                <a:t>n</a:t>
              </a:r>
              <a:r>
                <a:rPr lang="en-US" sz="1200" dirty="0"/>
                <a:t>.  1.  a banquet  2.  a festival, </a:t>
              </a:r>
              <a:r>
                <a:rPr lang="en-US" sz="1200" dirty="0" smtClean="0"/>
                <a:t>that</a:t>
              </a:r>
              <a:endParaRPr lang="en-US" sz="1200" i="1" dirty="0" smtClean="0">
                <a:effectLst>
                  <a:outerShdw blurRad="50800" dist="38100" dir="2700000" algn="tl" rotWithShape="0">
                    <a:prstClr val="black">
                      <a:alpha val="40000"/>
                    </a:prstClr>
                  </a:outerShdw>
                </a:effectLst>
              </a:endParaRPr>
            </a:p>
            <a:p>
              <a:r>
                <a:rPr lang="en-US" sz="1200" b="1" dirty="0" smtClean="0"/>
                <a:t>fatigue</a:t>
              </a:r>
              <a:r>
                <a:rPr lang="en-US" sz="1200" dirty="0" smtClean="0"/>
                <a:t> (</a:t>
              </a:r>
              <a:r>
                <a:rPr lang="en-US" sz="1200" dirty="0" err="1" smtClean="0"/>
                <a:t>fa-tēg</a:t>
              </a:r>
              <a:r>
                <a:rPr lang="en-US" sz="1200" dirty="0" smtClean="0"/>
                <a:t>),</a:t>
              </a:r>
              <a:r>
                <a:rPr lang="en-US" sz="1200" b="1" dirty="0" smtClean="0"/>
                <a:t>v.</a:t>
              </a:r>
              <a:r>
                <a:rPr lang="en-US" sz="1200" dirty="0" smtClean="0"/>
                <a:t>  1. To employ to weariness        which delights and entertains.  </a:t>
              </a:r>
              <a:r>
                <a:rPr lang="en-US" sz="1200" i="1" dirty="0" smtClean="0"/>
                <a:t>We had a</a:t>
              </a:r>
            </a:p>
            <a:p>
              <a:r>
                <a:rPr lang="en-US" sz="1200" dirty="0" smtClean="0"/>
                <a:t>from bodily or mental exertion 2.  to harass          </a:t>
              </a:r>
              <a:r>
                <a:rPr lang="en-US" sz="1200" i="1" dirty="0" smtClean="0"/>
                <a:t>large feast for Thanksgiving.</a:t>
              </a:r>
            </a:p>
            <a:p>
              <a:r>
                <a:rPr lang="en-US" sz="1200" dirty="0" smtClean="0"/>
                <a:t>with toil or labor.   </a:t>
              </a:r>
              <a:r>
                <a:rPr lang="en-US" sz="1200" i="1" dirty="0" smtClean="0"/>
                <a:t>I had a fatigue of driving          </a:t>
              </a:r>
              <a:r>
                <a:rPr lang="en-US" sz="1200" b="1" dirty="0" err="1">
                  <a:effectLst>
                    <a:outerShdw blurRad="50800" dist="38100" dir="2700000" algn="tl" rotWithShape="0">
                      <a:prstClr val="black">
                        <a:alpha val="40000"/>
                      </a:prstClr>
                    </a:outerShdw>
                  </a:effectLst>
                </a:rPr>
                <a:t>feath·er</a:t>
              </a:r>
              <a:r>
                <a:rPr lang="en-US" sz="1200" dirty="0">
                  <a:effectLst>
                    <a:outerShdw blurRad="50800" dist="38100" dir="2700000" algn="tl" rotWithShape="0">
                      <a:prstClr val="black">
                        <a:alpha val="40000"/>
                      </a:prstClr>
                    </a:outerShdw>
                  </a:effectLst>
                </a:rPr>
                <a:t> (</a:t>
              </a:r>
              <a:r>
                <a:rPr lang="en-US" sz="1200" dirty="0" err="1">
                  <a:effectLst>
                    <a:outerShdw blurRad="50800" dist="38100" dir="2700000" algn="tl" rotWithShape="0">
                      <a:prstClr val="black">
                        <a:alpha val="40000"/>
                      </a:prstClr>
                    </a:outerShdw>
                  </a:effectLst>
                </a:rPr>
                <a:t>feth-er</a:t>
              </a:r>
              <a:r>
                <a:rPr lang="en-US" sz="1200" dirty="0">
                  <a:effectLst>
                    <a:outerShdw blurRad="50800" dist="38100" dir="2700000" algn="tl" rotWithShape="0">
                      <a:prstClr val="black">
                        <a:alpha val="40000"/>
                      </a:prstClr>
                    </a:outerShdw>
                  </a:effectLst>
                </a:rPr>
                <a:t>), n.  1.  One of the </a:t>
              </a:r>
              <a:r>
                <a:rPr lang="en-US" sz="1200" dirty="0" smtClean="0">
                  <a:effectLst>
                    <a:outerShdw blurRad="50800" dist="38100" dir="2700000" algn="tl" rotWithShape="0">
                      <a:prstClr val="black">
                        <a:alpha val="40000"/>
                      </a:prstClr>
                    </a:outerShdw>
                  </a:effectLst>
                </a:rPr>
                <a:t>growths</a:t>
              </a:r>
              <a:endParaRPr lang="en-US" sz="1200" i="1" dirty="0" smtClean="0"/>
            </a:p>
            <a:p>
              <a:r>
                <a:rPr lang="en-US" sz="1200" i="1" dirty="0" smtClean="0"/>
                <a:t>too many hours.                                                           </a:t>
              </a:r>
              <a:r>
                <a:rPr lang="en-US" sz="1200" dirty="0" smtClean="0"/>
                <a:t>which form the covering of birds.  2.  kind,</a:t>
              </a:r>
              <a:endParaRPr lang="en-US" dirty="0"/>
            </a:p>
            <a:p>
              <a:r>
                <a:rPr lang="en-US" sz="1200" b="1" dirty="0" err="1" smtClean="0">
                  <a:effectLst>
                    <a:outerShdw blurRad="50800" dist="38100" dir="2700000" algn="tl" rotWithShape="0">
                      <a:prstClr val="black">
                        <a:alpha val="40000"/>
                      </a:prstClr>
                    </a:outerShdw>
                  </a:effectLst>
                </a:rPr>
                <a:t>fat·ten</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fat‘n</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v.</a:t>
              </a:r>
              <a:r>
                <a:rPr lang="en-US" sz="1200" dirty="0" smtClean="0">
                  <a:effectLst>
                    <a:outerShdw blurRad="50800" dist="38100" dir="2700000" algn="tl" rotWithShape="0">
                      <a:prstClr val="black">
                        <a:alpha val="40000"/>
                      </a:prstClr>
                    </a:outerShdw>
                  </a:effectLst>
                </a:rPr>
                <a:t>  1.  To make fat  2.  to feed for     </a:t>
              </a:r>
              <a:r>
                <a:rPr lang="en-US" sz="1200" dirty="0" smtClean="0"/>
                <a:t>character, nature.  </a:t>
              </a:r>
              <a:r>
                <a:rPr lang="en-US" sz="1200" i="1" dirty="0" smtClean="0"/>
                <a:t>The boys found a feather.</a:t>
              </a:r>
            </a:p>
            <a:p>
              <a:r>
                <a:rPr lang="en-US" sz="1200" dirty="0" smtClean="0">
                  <a:effectLst>
                    <a:outerShdw blurRad="50800" dist="38100" dir="2700000" algn="tl" rotWithShape="0">
                      <a:prstClr val="black">
                        <a:alpha val="40000"/>
                      </a:prstClr>
                    </a:outerShdw>
                  </a:effectLst>
                </a:rPr>
                <a:t>slaughter   3.  to make fertile.   </a:t>
              </a:r>
              <a:r>
                <a:rPr lang="en-US" sz="1200" i="1" dirty="0" smtClean="0">
                  <a:effectLst>
                    <a:outerShdw blurRad="50800" dist="38100" dir="2700000" algn="tl" rotWithShape="0">
                      <a:prstClr val="black">
                        <a:alpha val="40000"/>
                      </a:prstClr>
                    </a:outerShdw>
                  </a:effectLst>
                </a:rPr>
                <a:t>The  mother</a:t>
              </a:r>
              <a:r>
                <a:rPr lang="en-US" sz="1200" dirty="0" smtClean="0">
                  <a:effectLst>
                    <a:outerShdw blurRad="50800" dist="38100" dir="2700000" algn="tl" rotWithShape="0">
                      <a:prstClr val="black">
                        <a:alpha val="40000"/>
                      </a:prstClr>
                    </a:outerShdw>
                  </a:effectLst>
                </a:rPr>
                <a:t>           </a:t>
              </a:r>
              <a:r>
                <a:rPr lang="en-US" sz="1200" b="1" dirty="0" err="1" smtClean="0">
                  <a:effectLst>
                    <a:outerShdw blurRad="50800" dist="38100" dir="2700000" algn="tl" rotWithShape="0">
                      <a:prstClr val="black">
                        <a:alpha val="40000"/>
                      </a:prstClr>
                    </a:outerShdw>
                  </a:effectLst>
                </a:rPr>
                <a:t>fea·ture</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(fee-</a:t>
              </a:r>
              <a:r>
                <a:rPr lang="en-US" sz="1200" dirty="0" err="1" smtClean="0">
                  <a:effectLst>
                    <a:outerShdw blurRad="50800" dist="38100" dir="2700000" algn="tl" rotWithShape="0">
                      <a:prstClr val="black">
                        <a:alpha val="40000"/>
                      </a:prstClr>
                    </a:outerShdw>
                  </a:effectLst>
                </a:rPr>
                <a:t>cher</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The make or cast of</a:t>
              </a:r>
            </a:p>
            <a:p>
              <a:r>
                <a:rPr lang="en-US" sz="1200" i="1" dirty="0" smtClean="0">
                  <a:effectLst>
                    <a:outerShdw blurRad="50800" dist="38100" dir="2700000" algn="tl" rotWithShape="0">
                      <a:prstClr val="black">
                        <a:alpha val="40000"/>
                      </a:prstClr>
                    </a:outerShdw>
                  </a:effectLst>
                </a:rPr>
                <a:t>duck will fatten her babies.                                        </a:t>
              </a:r>
              <a:r>
                <a:rPr lang="en-US" sz="1200" dirty="0" smtClean="0"/>
                <a:t>any part of the face  2.  something offered as</a:t>
              </a:r>
            </a:p>
            <a:p>
              <a:r>
                <a:rPr lang="en-US" sz="1200" b="1" dirty="0" smtClean="0"/>
                <a:t>fauna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fä‘na</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A collective term for  the        special attraction.  </a:t>
              </a:r>
              <a:r>
                <a:rPr lang="en-US" sz="1200" i="1" dirty="0" smtClean="0">
                  <a:effectLst>
                    <a:outerShdw blurRad="50800" dist="38100" dir="2700000" algn="tl" rotWithShape="0">
                      <a:prstClr val="black">
                        <a:alpha val="40000"/>
                      </a:prstClr>
                    </a:outerShdw>
                  </a:effectLst>
                </a:rPr>
                <a:t>The game had new  </a:t>
              </a:r>
            </a:p>
            <a:p>
              <a:r>
                <a:rPr lang="en-US" sz="1200" dirty="0" smtClean="0">
                  <a:effectLst>
                    <a:outerShdw blurRad="50800" dist="38100" dir="2700000" algn="tl" rotWithShape="0">
                      <a:prstClr val="black">
                        <a:alpha val="40000"/>
                      </a:prstClr>
                    </a:outerShdw>
                  </a:effectLst>
                </a:rPr>
                <a:t>animals peculiar to a region or epoch.  2.  a           </a:t>
              </a:r>
              <a:r>
                <a:rPr lang="en-US" sz="1200" i="1" dirty="0" smtClean="0">
                  <a:effectLst>
                    <a:outerShdw blurRad="50800" dist="38100" dir="2700000" algn="tl" rotWithShape="0">
                      <a:prstClr val="black">
                        <a:alpha val="40000"/>
                      </a:prstClr>
                    </a:outerShdw>
                  </a:effectLst>
                </a:rPr>
                <a:t>features.</a:t>
              </a:r>
            </a:p>
            <a:p>
              <a:r>
                <a:rPr lang="en-US" sz="1200" dirty="0" smtClean="0">
                  <a:effectLst>
                    <a:outerShdw blurRad="50800" dist="38100" dir="2700000" algn="tl" rotWithShape="0">
                      <a:prstClr val="black">
                        <a:alpha val="40000"/>
                      </a:prstClr>
                    </a:outerShdw>
                  </a:effectLst>
                </a:rPr>
                <a:t>descriptive list of such animals.  </a:t>
              </a:r>
              <a:r>
                <a:rPr lang="en-US" sz="1200" i="1" dirty="0" smtClean="0"/>
                <a:t>They were</a:t>
              </a:r>
            </a:p>
            <a:p>
              <a:r>
                <a:rPr lang="en-US" sz="1200" i="1" dirty="0" smtClean="0"/>
                <a:t>inspired by the </a:t>
              </a:r>
              <a:r>
                <a:rPr lang="en-US" sz="1200" i="1" dirty="0" err="1" smtClean="0"/>
                <a:t>fuana</a:t>
              </a:r>
              <a:r>
                <a:rPr lang="en-US" sz="1200" i="1" dirty="0" smtClean="0"/>
                <a:t>.</a:t>
              </a:r>
            </a:p>
            <a:p>
              <a:endParaRPr lang="en-US" sz="1200" dirty="0" smtClean="0"/>
            </a:p>
            <a:p>
              <a:pPr algn="ctr"/>
              <a:r>
                <a:rPr lang="en-US" dirty="0" smtClean="0">
                  <a:effectLst>
                    <a:outerShdw blurRad="50800" dist="38100" dir="2700000" algn="tl" rotWithShape="0">
                      <a:prstClr val="black">
                        <a:alpha val="40000"/>
                      </a:prstClr>
                    </a:outerShdw>
                  </a:effectLst>
                </a:rPr>
                <a:t>  </a:t>
              </a:r>
            </a:p>
            <a:p>
              <a:pPr algn="ctr"/>
              <a:endParaRPr lang="en-US"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i="1" dirty="0" smtClean="0">
                  <a:solidFill>
                    <a:schemeClr val="bg1"/>
                  </a:solidFill>
                </a:rPr>
                <a:t>.</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cxnSp>
          <p:nvCxnSpPr>
            <p:cNvPr id="7" name="Straight Connector 6"/>
            <p:cNvCxnSpPr/>
            <p:nvPr/>
          </p:nvCxnSpPr>
          <p:spPr>
            <a:xfrm>
              <a:off x="778386" y="1905000"/>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3960624" y="2057400"/>
              <a:ext cx="0" cy="320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28600" y="5250611"/>
            <a:ext cx="8915400" cy="1077218"/>
          </a:xfrm>
          <a:prstGeom prst="rect">
            <a:avLst/>
          </a:prstGeom>
          <a:noFill/>
        </p:spPr>
        <p:txBody>
          <a:bodyPr wrap="square" rtlCol="0">
            <a:spAutoFit/>
          </a:bodyPr>
          <a:lstStyle/>
          <a:p>
            <a:r>
              <a:rPr lang="en-US" sz="3200" b="1" dirty="0" smtClean="0">
                <a:solidFill>
                  <a:schemeClr val="bg1"/>
                </a:solidFill>
              </a:rPr>
              <a:t>1.  What is the pronunciation for the word </a:t>
            </a:r>
            <a:r>
              <a:rPr lang="en-US" sz="3200" i="1" dirty="0" smtClean="0">
                <a:solidFill>
                  <a:schemeClr val="bg1"/>
                </a:solidFill>
              </a:rPr>
              <a:t>feather</a:t>
            </a:r>
            <a:r>
              <a:rPr lang="en-US" sz="3200" b="1" dirty="0" smtClean="0">
                <a:solidFill>
                  <a:schemeClr val="bg1"/>
                </a:solidFill>
              </a:rPr>
              <a:t>?</a:t>
            </a:r>
            <a:endParaRPr lang="en-US" sz="3200" b="1" dirty="0">
              <a:solidFill>
                <a:schemeClr val="bg1"/>
              </a:solidFill>
            </a:endParaRPr>
          </a:p>
        </p:txBody>
      </p:sp>
      <p:sp>
        <p:nvSpPr>
          <p:cNvPr id="34" name="Left Arrow Callout 33"/>
          <p:cNvSpPr/>
          <p:nvPr/>
        </p:nvSpPr>
        <p:spPr>
          <a:xfrm>
            <a:off x="1828800" y="5761903"/>
            <a:ext cx="2503098" cy="614809"/>
          </a:xfrm>
          <a:prstGeom prst="leftArrowCallou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r>
              <a:rPr lang="en-US" dirty="0" err="1" smtClean="0">
                <a:solidFill>
                  <a:schemeClr val="tx1"/>
                </a:solidFill>
              </a:rPr>
              <a:t>feth-er</a:t>
            </a:r>
            <a:r>
              <a:rPr lang="en-US" dirty="0" smtClean="0">
                <a:solidFill>
                  <a:schemeClr val="tx1"/>
                </a:solidFill>
              </a:rPr>
              <a:t>)</a:t>
            </a:r>
            <a:endParaRPr lang="en-US" dirty="0">
              <a:solidFill>
                <a:schemeClr val="tx1"/>
              </a:solidFill>
            </a:endParaRPr>
          </a:p>
        </p:txBody>
      </p:sp>
      <p:sp>
        <p:nvSpPr>
          <p:cNvPr id="5" name="Rectangle 4"/>
          <p:cNvSpPr/>
          <p:nvPr/>
        </p:nvSpPr>
        <p:spPr>
          <a:xfrm>
            <a:off x="4572000" y="3314700"/>
            <a:ext cx="68580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7535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smtClean="0">
                <a:solidFill>
                  <a:schemeClr val="tx2">
                    <a:lumMod val="90000"/>
                  </a:schemeClr>
                </a:solidFill>
              </a:rPr>
              <a:t>  </a:t>
            </a:r>
            <a:endParaRPr lang="en-US" sz="2400" u="sng" dirty="0">
              <a:solidFill>
                <a:schemeClr val="tx2">
                  <a:lumMod val="90000"/>
                </a:schemeClr>
              </a:solidFill>
              <a:latin typeface="Minnie" panose="00000400000000000000" pitchFamily="2" charset="0"/>
            </a:endParaRPr>
          </a:p>
        </p:txBody>
      </p:sp>
      <p:grpSp>
        <p:nvGrpSpPr>
          <p:cNvPr id="32" name="Group 31"/>
          <p:cNvGrpSpPr/>
          <p:nvPr/>
        </p:nvGrpSpPr>
        <p:grpSpPr>
          <a:xfrm>
            <a:off x="758448" y="1371600"/>
            <a:ext cx="6404352" cy="3886200"/>
            <a:chOff x="758448" y="1371600"/>
            <a:chExt cx="6404352" cy="3886200"/>
          </a:xfrm>
        </p:grpSpPr>
        <p:sp>
          <p:nvSpPr>
            <p:cNvPr id="9" name="Flowchart: Process 8"/>
            <p:cNvSpPr/>
            <p:nvPr/>
          </p:nvSpPr>
          <p:spPr>
            <a:xfrm>
              <a:off x="758448" y="1371600"/>
              <a:ext cx="6404352" cy="3886200"/>
            </a:xfrm>
            <a:prstGeom prst="flowChartProcess">
              <a:avLst/>
            </a:prstGeom>
            <a:effectLst>
              <a:outerShdw blurRad="95000" rotWithShape="0">
                <a:srgbClr val="000000">
                  <a:alpha val="50000"/>
                </a:srgbClr>
              </a:outerShdw>
              <a:softEdge rad="3175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r>
                <a:rPr lang="en-US" sz="1200" b="1" dirty="0" smtClean="0">
                  <a:effectLst>
                    <a:outerShdw blurRad="50800" dist="38100" dir="2700000" algn="tl" rotWithShape="0">
                      <a:prstClr val="black">
                        <a:alpha val="40000"/>
                      </a:prstClr>
                    </a:outerShdw>
                  </a:effectLst>
                </a:rPr>
                <a:t>fatal </a:t>
              </a:r>
              <a:r>
                <a:rPr lang="en-US" dirty="0" smtClean="0">
                  <a:effectLst>
                    <a:outerShdw blurRad="50800" dist="38100" dir="2700000" algn="tl" rotWithShape="0">
                      <a:prstClr val="black">
                        <a:alpha val="40000"/>
                      </a:prstClr>
                    </a:outerShdw>
                  </a:effectLst>
                </a:rPr>
                <a:t>                                              125                                 </a:t>
              </a:r>
              <a:r>
                <a:rPr lang="en-US" sz="1200" b="1" dirty="0" smtClean="0">
                  <a:effectLst>
                    <a:outerShdw blurRad="50800" dist="38100" dir="2700000" algn="tl" rotWithShape="0">
                      <a:prstClr val="black">
                        <a:alpha val="40000"/>
                      </a:prstClr>
                    </a:outerShdw>
                  </a:effectLst>
                </a:rPr>
                <a:t>feature</a:t>
              </a: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r>
                <a:rPr lang="en-US" sz="1200" b="1" dirty="0" err="1" smtClean="0">
                  <a:effectLst>
                    <a:outerShdw blurRad="50800" dist="38100" dir="2700000" algn="tl" rotWithShape="0">
                      <a:prstClr val="black">
                        <a:alpha val="40000"/>
                      </a:prstClr>
                    </a:outerShdw>
                  </a:effectLst>
                </a:rPr>
                <a:t>fa·tal</a:t>
              </a:r>
              <a:r>
                <a:rPr lang="en-US" sz="1200" dirty="0" smtClean="0">
                  <a:effectLst>
                    <a:outerShdw blurRad="50800" dist="38100" dir="2700000" algn="tl" rotWithShape="0">
                      <a:prstClr val="black">
                        <a:alpha val="40000"/>
                      </a:prstClr>
                    </a:outerShdw>
                  </a:effectLst>
                </a:rPr>
                <a:t> (‘</a:t>
              </a:r>
              <a:r>
                <a:rPr lang="en-US" sz="1200" dirty="0" err="1" smtClean="0">
                  <a:effectLst>
                    <a:outerShdw blurRad="50800" dist="38100" dir="2700000" algn="tl" rotWithShape="0">
                      <a:prstClr val="black">
                        <a:alpha val="40000"/>
                      </a:prstClr>
                    </a:outerShdw>
                  </a:effectLst>
                </a:rPr>
                <a:t>fātl</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a:t>
              </a:r>
              <a:r>
                <a:rPr lang="en-US" sz="1200" dirty="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1.  Proceeding from fate   2.           </a:t>
              </a:r>
              <a:r>
                <a:rPr lang="en-US" sz="1200" b="1" dirty="0" err="1" smtClean="0">
                  <a:effectLst>
                    <a:outerShdw blurRad="50800" dist="38100" dir="2700000" algn="tl" rotWithShape="0">
                      <a:prstClr val="black">
                        <a:alpha val="40000"/>
                      </a:prstClr>
                    </a:outerShdw>
                  </a:effectLst>
                </a:rPr>
                <a:t>fea·si·ble</a:t>
              </a:r>
              <a:r>
                <a:rPr lang="en-US" sz="1200" dirty="0" smtClean="0">
                  <a:effectLst>
                    <a:outerShdw blurRad="50800" dist="38100" dir="2700000" algn="tl" rotWithShape="0">
                      <a:prstClr val="black">
                        <a:alpha val="40000"/>
                      </a:prstClr>
                    </a:outerShdw>
                  </a:effectLst>
                </a:rPr>
                <a:t> (fee-</a:t>
              </a:r>
              <a:r>
                <a:rPr lang="en-US" sz="1200" dirty="0" err="1" smtClean="0">
                  <a:effectLst>
                    <a:outerShdw blurRad="50800" dist="38100" dir="2700000" algn="tl" rotWithShape="0">
                      <a:prstClr val="black">
                        <a:alpha val="40000"/>
                      </a:prstClr>
                    </a:outerShdw>
                  </a:effectLst>
                </a:rPr>
                <a:t>zuh</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buh</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1.  Capable of  </a:t>
              </a:r>
            </a:p>
            <a:p>
              <a:r>
                <a:rPr lang="en-US" sz="1200" dirty="0" smtClean="0">
                  <a:effectLst>
                    <a:outerShdw blurRad="50800" dist="38100" dir="2700000" algn="tl" rotWithShape="0">
                      <a:prstClr val="black">
                        <a:alpha val="40000"/>
                      </a:prstClr>
                    </a:outerShdw>
                  </a:effectLst>
                </a:rPr>
                <a:t>causing death  3.  influencing or concerned          being done, effected  2.  that may be done</a:t>
              </a:r>
            </a:p>
            <a:p>
              <a:r>
                <a:rPr lang="en-US" sz="1200" dirty="0" smtClean="0">
                  <a:effectLst>
                    <a:outerShdw blurRad="50800" dist="38100" dir="2700000" algn="tl" rotWithShape="0">
                      <a:prstClr val="black">
                        <a:alpha val="40000"/>
                      </a:prstClr>
                    </a:outerShdw>
                  </a:effectLst>
                </a:rPr>
                <a:t>with fate  4.  causing destruction, misfortune,      practicable  3.  suitable.   </a:t>
              </a:r>
              <a:r>
                <a:rPr lang="en-US" sz="1200" i="1" dirty="0" smtClean="0">
                  <a:effectLst>
                    <a:outerShdw blurRad="50800" dist="38100" dir="2700000" algn="tl" rotWithShape="0">
                      <a:prstClr val="black">
                        <a:alpha val="40000"/>
                      </a:prstClr>
                    </a:outerShdw>
                  </a:effectLst>
                </a:rPr>
                <a:t>Is that road feasible</a:t>
              </a:r>
            </a:p>
            <a:p>
              <a:r>
                <a:rPr lang="en-US" sz="1200" i="1" dirty="0" smtClean="0">
                  <a:effectLst>
                    <a:outerShdw blurRad="50800" dist="38100" dir="2700000" algn="tl" rotWithShape="0">
                      <a:prstClr val="black">
                        <a:alpha val="40000"/>
                      </a:prstClr>
                    </a:outerShdw>
                  </a:effectLst>
                </a:rPr>
                <a:t>ruin, or failure.    That fatal day has finally             for travel?</a:t>
              </a:r>
            </a:p>
            <a:p>
              <a:r>
                <a:rPr lang="en-US" sz="1200" i="1" dirty="0" smtClean="0">
                  <a:effectLst>
                    <a:outerShdw blurRad="50800" dist="38100" dir="2700000" algn="tl" rotWithShape="0">
                      <a:prstClr val="black">
                        <a:alpha val="40000"/>
                      </a:prstClr>
                    </a:outerShdw>
                  </a:effectLst>
                </a:rPr>
                <a:t>arrived.                                                                          </a:t>
              </a:r>
              <a:r>
                <a:rPr lang="en-US" sz="1200" b="1" dirty="0" smtClean="0"/>
                <a:t>feast </a:t>
              </a:r>
              <a:r>
                <a:rPr lang="en-US" sz="1200" dirty="0"/>
                <a:t>(</a:t>
              </a:r>
              <a:r>
                <a:rPr lang="en-US" sz="1200" dirty="0" err="1"/>
                <a:t>fēst</a:t>
              </a:r>
              <a:r>
                <a:rPr lang="en-US" sz="1200" dirty="0"/>
                <a:t>), </a:t>
              </a:r>
              <a:r>
                <a:rPr lang="en-US" sz="1200" b="1" dirty="0"/>
                <a:t>n</a:t>
              </a:r>
              <a:r>
                <a:rPr lang="en-US" sz="1200" dirty="0"/>
                <a:t>.  1.  a banquet  2.  a festival, </a:t>
              </a:r>
              <a:r>
                <a:rPr lang="en-US" sz="1200" dirty="0" smtClean="0"/>
                <a:t>that</a:t>
              </a:r>
              <a:endParaRPr lang="en-US" sz="1200" i="1" dirty="0" smtClean="0">
                <a:effectLst>
                  <a:outerShdw blurRad="50800" dist="38100" dir="2700000" algn="tl" rotWithShape="0">
                    <a:prstClr val="black">
                      <a:alpha val="40000"/>
                    </a:prstClr>
                  </a:outerShdw>
                </a:effectLst>
              </a:endParaRPr>
            </a:p>
            <a:p>
              <a:r>
                <a:rPr lang="en-US" sz="1200" b="1" dirty="0" smtClean="0"/>
                <a:t>fatigue</a:t>
              </a:r>
              <a:r>
                <a:rPr lang="en-US" sz="1200" dirty="0" smtClean="0"/>
                <a:t> (</a:t>
              </a:r>
              <a:r>
                <a:rPr lang="en-US" sz="1200" dirty="0" err="1" smtClean="0"/>
                <a:t>fa-tēg</a:t>
              </a:r>
              <a:r>
                <a:rPr lang="en-US" sz="1200" dirty="0" smtClean="0"/>
                <a:t>),</a:t>
              </a:r>
              <a:r>
                <a:rPr lang="en-US" sz="1200" b="1" dirty="0" smtClean="0"/>
                <a:t>v.</a:t>
              </a:r>
              <a:r>
                <a:rPr lang="en-US" sz="1200" dirty="0" smtClean="0"/>
                <a:t>  1. To employ to weariness        which delights and entertains.  </a:t>
              </a:r>
              <a:r>
                <a:rPr lang="en-US" sz="1200" i="1" dirty="0" smtClean="0"/>
                <a:t>We had a</a:t>
              </a:r>
            </a:p>
            <a:p>
              <a:r>
                <a:rPr lang="en-US" sz="1200" dirty="0" smtClean="0"/>
                <a:t>from bodily or mental exertion 2.  to harass          </a:t>
              </a:r>
              <a:r>
                <a:rPr lang="en-US" sz="1200" i="1" dirty="0" smtClean="0"/>
                <a:t>large feast for Thanksgiving.</a:t>
              </a:r>
            </a:p>
            <a:p>
              <a:r>
                <a:rPr lang="en-US" sz="1200" dirty="0" smtClean="0"/>
                <a:t>with toil or labor.   </a:t>
              </a:r>
              <a:r>
                <a:rPr lang="en-US" sz="1200" i="1" dirty="0" smtClean="0"/>
                <a:t>I had a fatigue of driving          </a:t>
              </a:r>
              <a:r>
                <a:rPr lang="en-US" sz="1200" b="1" dirty="0" err="1">
                  <a:effectLst>
                    <a:outerShdw blurRad="50800" dist="38100" dir="2700000" algn="tl" rotWithShape="0">
                      <a:prstClr val="black">
                        <a:alpha val="40000"/>
                      </a:prstClr>
                    </a:outerShdw>
                  </a:effectLst>
                </a:rPr>
                <a:t>feath·er</a:t>
              </a:r>
              <a:r>
                <a:rPr lang="en-US" sz="1200" dirty="0">
                  <a:effectLst>
                    <a:outerShdw blurRad="50800" dist="38100" dir="2700000" algn="tl" rotWithShape="0">
                      <a:prstClr val="black">
                        <a:alpha val="40000"/>
                      </a:prstClr>
                    </a:outerShdw>
                  </a:effectLst>
                </a:rPr>
                <a:t> (</a:t>
              </a:r>
              <a:r>
                <a:rPr lang="en-US" sz="1200" dirty="0" err="1">
                  <a:effectLst>
                    <a:outerShdw blurRad="50800" dist="38100" dir="2700000" algn="tl" rotWithShape="0">
                      <a:prstClr val="black">
                        <a:alpha val="40000"/>
                      </a:prstClr>
                    </a:outerShdw>
                  </a:effectLst>
                </a:rPr>
                <a:t>feth-er</a:t>
              </a:r>
              <a:r>
                <a:rPr lang="en-US" sz="1200" dirty="0">
                  <a:effectLst>
                    <a:outerShdw blurRad="50800" dist="38100" dir="2700000" algn="tl" rotWithShape="0">
                      <a:prstClr val="black">
                        <a:alpha val="40000"/>
                      </a:prstClr>
                    </a:outerShdw>
                  </a:effectLst>
                </a:rPr>
                <a:t>), n.  1.  One of the </a:t>
              </a:r>
              <a:r>
                <a:rPr lang="en-US" sz="1200" dirty="0" smtClean="0">
                  <a:effectLst>
                    <a:outerShdw blurRad="50800" dist="38100" dir="2700000" algn="tl" rotWithShape="0">
                      <a:prstClr val="black">
                        <a:alpha val="40000"/>
                      </a:prstClr>
                    </a:outerShdw>
                  </a:effectLst>
                </a:rPr>
                <a:t>growths</a:t>
              </a:r>
              <a:endParaRPr lang="en-US" sz="1200" i="1" dirty="0" smtClean="0"/>
            </a:p>
            <a:p>
              <a:r>
                <a:rPr lang="en-US" sz="1200" i="1" dirty="0" smtClean="0"/>
                <a:t>too many hours.                                                           </a:t>
              </a:r>
              <a:r>
                <a:rPr lang="en-US" sz="1200" dirty="0" smtClean="0"/>
                <a:t>which form the covering of birds.  2.  kind,</a:t>
              </a:r>
              <a:endParaRPr lang="en-US" dirty="0"/>
            </a:p>
            <a:p>
              <a:r>
                <a:rPr lang="en-US" sz="1200" b="1" dirty="0" err="1" smtClean="0">
                  <a:effectLst>
                    <a:outerShdw blurRad="50800" dist="38100" dir="2700000" algn="tl" rotWithShape="0">
                      <a:prstClr val="black">
                        <a:alpha val="40000"/>
                      </a:prstClr>
                    </a:outerShdw>
                  </a:effectLst>
                </a:rPr>
                <a:t>fat·ten</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fat‘n</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v.</a:t>
              </a:r>
              <a:r>
                <a:rPr lang="en-US" sz="1200" dirty="0" smtClean="0">
                  <a:effectLst>
                    <a:outerShdw blurRad="50800" dist="38100" dir="2700000" algn="tl" rotWithShape="0">
                      <a:prstClr val="black">
                        <a:alpha val="40000"/>
                      </a:prstClr>
                    </a:outerShdw>
                  </a:effectLst>
                </a:rPr>
                <a:t>  1.  To make fat  2.  to feed for     </a:t>
              </a:r>
              <a:r>
                <a:rPr lang="en-US" sz="1200" dirty="0" smtClean="0"/>
                <a:t>character, nature.  </a:t>
              </a:r>
              <a:r>
                <a:rPr lang="en-US" sz="1200" i="1" dirty="0" smtClean="0"/>
                <a:t>The boys found a feather.</a:t>
              </a:r>
            </a:p>
            <a:p>
              <a:r>
                <a:rPr lang="en-US" sz="1200" dirty="0" smtClean="0">
                  <a:effectLst>
                    <a:outerShdw blurRad="50800" dist="38100" dir="2700000" algn="tl" rotWithShape="0">
                      <a:prstClr val="black">
                        <a:alpha val="40000"/>
                      </a:prstClr>
                    </a:outerShdw>
                  </a:effectLst>
                </a:rPr>
                <a:t>slaughter   3.  to make fertile.   </a:t>
              </a:r>
              <a:r>
                <a:rPr lang="en-US" sz="1200" i="1" dirty="0" smtClean="0">
                  <a:effectLst>
                    <a:outerShdw blurRad="50800" dist="38100" dir="2700000" algn="tl" rotWithShape="0">
                      <a:prstClr val="black">
                        <a:alpha val="40000"/>
                      </a:prstClr>
                    </a:outerShdw>
                  </a:effectLst>
                </a:rPr>
                <a:t>The  mother</a:t>
              </a:r>
              <a:r>
                <a:rPr lang="en-US" sz="1200" dirty="0" smtClean="0">
                  <a:effectLst>
                    <a:outerShdw blurRad="50800" dist="38100" dir="2700000" algn="tl" rotWithShape="0">
                      <a:prstClr val="black">
                        <a:alpha val="40000"/>
                      </a:prstClr>
                    </a:outerShdw>
                  </a:effectLst>
                </a:rPr>
                <a:t>           </a:t>
              </a:r>
              <a:r>
                <a:rPr lang="en-US" sz="1200" b="1" dirty="0" err="1" smtClean="0">
                  <a:effectLst>
                    <a:outerShdw blurRad="50800" dist="38100" dir="2700000" algn="tl" rotWithShape="0">
                      <a:prstClr val="black">
                        <a:alpha val="40000"/>
                      </a:prstClr>
                    </a:outerShdw>
                  </a:effectLst>
                </a:rPr>
                <a:t>fea·ture</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(fee-</a:t>
              </a:r>
              <a:r>
                <a:rPr lang="en-US" sz="1200" dirty="0" err="1" smtClean="0">
                  <a:effectLst>
                    <a:outerShdw blurRad="50800" dist="38100" dir="2700000" algn="tl" rotWithShape="0">
                      <a:prstClr val="black">
                        <a:alpha val="40000"/>
                      </a:prstClr>
                    </a:outerShdw>
                  </a:effectLst>
                </a:rPr>
                <a:t>cher</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The make or cast of</a:t>
              </a:r>
            </a:p>
            <a:p>
              <a:r>
                <a:rPr lang="en-US" sz="1200" i="1" dirty="0" smtClean="0">
                  <a:effectLst>
                    <a:outerShdw blurRad="50800" dist="38100" dir="2700000" algn="tl" rotWithShape="0">
                      <a:prstClr val="black">
                        <a:alpha val="40000"/>
                      </a:prstClr>
                    </a:outerShdw>
                  </a:effectLst>
                </a:rPr>
                <a:t>duck will fatten her babies.                                        </a:t>
              </a:r>
              <a:r>
                <a:rPr lang="en-US" sz="1200" dirty="0" smtClean="0"/>
                <a:t>any part of the face  2.  something offered as</a:t>
              </a:r>
            </a:p>
            <a:p>
              <a:r>
                <a:rPr lang="en-US" sz="1200" b="1" dirty="0" smtClean="0"/>
                <a:t>fauna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fä‘na</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A collective term for  the        special attraction.  </a:t>
              </a:r>
              <a:r>
                <a:rPr lang="en-US" sz="1200" i="1" dirty="0" smtClean="0">
                  <a:effectLst>
                    <a:outerShdw blurRad="50800" dist="38100" dir="2700000" algn="tl" rotWithShape="0">
                      <a:prstClr val="black">
                        <a:alpha val="40000"/>
                      </a:prstClr>
                    </a:outerShdw>
                  </a:effectLst>
                </a:rPr>
                <a:t>The game had new  </a:t>
              </a:r>
            </a:p>
            <a:p>
              <a:r>
                <a:rPr lang="en-US" sz="1200" dirty="0" smtClean="0">
                  <a:effectLst>
                    <a:outerShdw blurRad="50800" dist="38100" dir="2700000" algn="tl" rotWithShape="0">
                      <a:prstClr val="black">
                        <a:alpha val="40000"/>
                      </a:prstClr>
                    </a:outerShdw>
                  </a:effectLst>
                </a:rPr>
                <a:t>animals peculiar to a region or epoch.  2.  a           </a:t>
              </a:r>
              <a:r>
                <a:rPr lang="en-US" sz="1200" i="1" dirty="0" smtClean="0">
                  <a:effectLst>
                    <a:outerShdw blurRad="50800" dist="38100" dir="2700000" algn="tl" rotWithShape="0">
                      <a:prstClr val="black">
                        <a:alpha val="40000"/>
                      </a:prstClr>
                    </a:outerShdw>
                  </a:effectLst>
                </a:rPr>
                <a:t>features.</a:t>
              </a:r>
            </a:p>
            <a:p>
              <a:r>
                <a:rPr lang="en-US" sz="1200" dirty="0" smtClean="0">
                  <a:effectLst>
                    <a:outerShdw blurRad="50800" dist="38100" dir="2700000" algn="tl" rotWithShape="0">
                      <a:prstClr val="black">
                        <a:alpha val="40000"/>
                      </a:prstClr>
                    </a:outerShdw>
                  </a:effectLst>
                </a:rPr>
                <a:t>descriptive list of such animals.  </a:t>
              </a:r>
              <a:r>
                <a:rPr lang="en-US" sz="1200" i="1" dirty="0" smtClean="0"/>
                <a:t>They were</a:t>
              </a:r>
            </a:p>
            <a:p>
              <a:r>
                <a:rPr lang="en-US" sz="1200" i="1" dirty="0" smtClean="0"/>
                <a:t>inspired by the </a:t>
              </a:r>
              <a:r>
                <a:rPr lang="en-US" sz="1200" i="1" dirty="0" err="1" smtClean="0"/>
                <a:t>fuana</a:t>
              </a:r>
              <a:r>
                <a:rPr lang="en-US" sz="1200" i="1" dirty="0" smtClean="0"/>
                <a:t>.</a:t>
              </a:r>
            </a:p>
            <a:p>
              <a:endParaRPr lang="en-US" sz="1200" dirty="0" smtClean="0"/>
            </a:p>
            <a:p>
              <a:pPr algn="ctr"/>
              <a:r>
                <a:rPr lang="en-US" dirty="0" smtClean="0">
                  <a:effectLst>
                    <a:outerShdw blurRad="50800" dist="38100" dir="2700000" algn="tl" rotWithShape="0">
                      <a:prstClr val="black">
                        <a:alpha val="40000"/>
                      </a:prstClr>
                    </a:outerShdw>
                  </a:effectLst>
                </a:rPr>
                <a:t>  </a:t>
              </a:r>
            </a:p>
            <a:p>
              <a:pPr algn="ctr"/>
              <a:endParaRPr lang="en-US"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i="1" dirty="0" smtClean="0">
                  <a:solidFill>
                    <a:schemeClr val="bg1"/>
                  </a:solidFill>
                </a:rPr>
                <a:t>.</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cxnSp>
          <p:nvCxnSpPr>
            <p:cNvPr id="7" name="Straight Connector 6"/>
            <p:cNvCxnSpPr/>
            <p:nvPr/>
          </p:nvCxnSpPr>
          <p:spPr>
            <a:xfrm>
              <a:off x="778386" y="1905000"/>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3960624" y="2057400"/>
              <a:ext cx="0" cy="320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457200" y="5410200"/>
            <a:ext cx="7760898" cy="1077218"/>
          </a:xfrm>
          <a:prstGeom prst="rect">
            <a:avLst/>
          </a:prstGeom>
          <a:noFill/>
        </p:spPr>
        <p:txBody>
          <a:bodyPr wrap="square" rtlCol="0">
            <a:spAutoFit/>
          </a:bodyPr>
          <a:lstStyle/>
          <a:p>
            <a:r>
              <a:rPr lang="en-US" b="1" dirty="0" smtClean="0">
                <a:solidFill>
                  <a:schemeClr val="bg1"/>
                </a:solidFill>
              </a:rPr>
              <a:t>2.  </a:t>
            </a:r>
            <a:r>
              <a:rPr lang="en-US" sz="3200" b="1" dirty="0" smtClean="0">
                <a:solidFill>
                  <a:schemeClr val="bg1"/>
                </a:solidFill>
              </a:rPr>
              <a:t>What part of speech is the entry word </a:t>
            </a:r>
            <a:r>
              <a:rPr lang="en-US" sz="3200" i="1" dirty="0" smtClean="0">
                <a:solidFill>
                  <a:schemeClr val="bg1"/>
                </a:solidFill>
              </a:rPr>
              <a:t>fatten</a:t>
            </a:r>
            <a:r>
              <a:rPr lang="en-US" sz="3200" b="1" dirty="0" smtClean="0">
                <a:solidFill>
                  <a:schemeClr val="bg1"/>
                </a:solidFill>
              </a:rPr>
              <a:t>?</a:t>
            </a:r>
            <a:endParaRPr lang="en-US" sz="3200" b="1" dirty="0">
              <a:solidFill>
                <a:schemeClr val="bg1"/>
              </a:solidFill>
            </a:endParaRPr>
          </a:p>
        </p:txBody>
      </p:sp>
      <p:sp>
        <p:nvSpPr>
          <p:cNvPr id="10" name="Left Arrow Callout 9"/>
          <p:cNvSpPr/>
          <p:nvPr/>
        </p:nvSpPr>
        <p:spPr>
          <a:xfrm>
            <a:off x="5562600" y="5948809"/>
            <a:ext cx="2503098" cy="614809"/>
          </a:xfrm>
          <a:prstGeom prst="leftArrowCallou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verb</a:t>
            </a:r>
            <a:endParaRPr lang="en-US" dirty="0">
              <a:solidFill>
                <a:schemeClr val="tx1"/>
              </a:solidFill>
            </a:endParaRPr>
          </a:p>
        </p:txBody>
      </p:sp>
      <p:sp>
        <p:nvSpPr>
          <p:cNvPr id="11" name="Rectangle 10"/>
          <p:cNvSpPr/>
          <p:nvPr/>
        </p:nvSpPr>
        <p:spPr>
          <a:xfrm>
            <a:off x="1752600" y="3733800"/>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46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smtClean="0">
                <a:solidFill>
                  <a:schemeClr val="tx2">
                    <a:lumMod val="90000"/>
                  </a:schemeClr>
                </a:solidFill>
              </a:rPr>
              <a:t>  </a:t>
            </a:r>
            <a:endParaRPr lang="en-US" sz="2400" u="sng" dirty="0">
              <a:solidFill>
                <a:schemeClr val="tx2">
                  <a:lumMod val="90000"/>
                </a:schemeClr>
              </a:solidFill>
              <a:latin typeface="Minnie" panose="00000400000000000000" pitchFamily="2" charset="0"/>
            </a:endParaRPr>
          </a:p>
        </p:txBody>
      </p:sp>
      <p:sp>
        <p:nvSpPr>
          <p:cNvPr id="3" name="TextBox 2"/>
          <p:cNvSpPr txBox="1"/>
          <p:nvPr/>
        </p:nvSpPr>
        <p:spPr>
          <a:xfrm>
            <a:off x="712440" y="6846098"/>
            <a:ext cx="8458200" cy="646331"/>
          </a:xfrm>
          <a:prstGeom prst="rect">
            <a:avLst/>
          </a:prstGeom>
          <a:noFill/>
        </p:spPr>
        <p:txBody>
          <a:bodyPr wrap="square" rtlCol="0">
            <a:spAutoFit/>
          </a:bodyPr>
          <a:lstStyle/>
          <a:p>
            <a:r>
              <a:rPr lang="en-US" dirty="0" smtClean="0"/>
              <a:t>Use</a:t>
            </a:r>
          </a:p>
          <a:p>
            <a:r>
              <a:rPr lang="en-US" dirty="0" smtClean="0"/>
              <a:t> the following dictionary entries to answer the following questions.</a:t>
            </a:r>
            <a:endParaRPr lang="en-US" dirty="0"/>
          </a:p>
        </p:txBody>
      </p:sp>
      <p:grpSp>
        <p:nvGrpSpPr>
          <p:cNvPr id="32" name="Group 31"/>
          <p:cNvGrpSpPr/>
          <p:nvPr/>
        </p:nvGrpSpPr>
        <p:grpSpPr>
          <a:xfrm>
            <a:off x="758448" y="1371600"/>
            <a:ext cx="6404352" cy="3886200"/>
            <a:chOff x="758448" y="1371600"/>
            <a:chExt cx="6404352" cy="3886200"/>
          </a:xfrm>
        </p:grpSpPr>
        <p:sp>
          <p:nvSpPr>
            <p:cNvPr id="9" name="Flowchart: Process 8"/>
            <p:cNvSpPr/>
            <p:nvPr/>
          </p:nvSpPr>
          <p:spPr>
            <a:xfrm>
              <a:off x="758448" y="1371600"/>
              <a:ext cx="6404352" cy="3886200"/>
            </a:xfrm>
            <a:prstGeom prst="flowChartProcess">
              <a:avLst/>
            </a:prstGeom>
            <a:effectLst>
              <a:outerShdw blurRad="95000" rotWithShape="0">
                <a:srgbClr val="000000">
                  <a:alpha val="50000"/>
                </a:srgbClr>
              </a:outerShdw>
              <a:softEdge rad="3175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r>
                <a:rPr lang="en-US" sz="1200" b="1" dirty="0" smtClean="0">
                  <a:effectLst>
                    <a:outerShdw blurRad="50800" dist="38100" dir="2700000" algn="tl" rotWithShape="0">
                      <a:prstClr val="black">
                        <a:alpha val="40000"/>
                      </a:prstClr>
                    </a:outerShdw>
                  </a:effectLst>
                </a:rPr>
                <a:t>fatal </a:t>
              </a:r>
              <a:r>
                <a:rPr lang="en-US" dirty="0" smtClean="0">
                  <a:effectLst>
                    <a:outerShdw blurRad="50800" dist="38100" dir="2700000" algn="tl" rotWithShape="0">
                      <a:prstClr val="black">
                        <a:alpha val="40000"/>
                      </a:prstClr>
                    </a:outerShdw>
                  </a:effectLst>
                </a:rPr>
                <a:t>                                              125                                 </a:t>
              </a:r>
              <a:r>
                <a:rPr lang="en-US" sz="1200" b="1" dirty="0" smtClean="0">
                  <a:effectLst>
                    <a:outerShdw blurRad="50800" dist="38100" dir="2700000" algn="tl" rotWithShape="0">
                      <a:prstClr val="black">
                        <a:alpha val="40000"/>
                      </a:prstClr>
                    </a:outerShdw>
                  </a:effectLst>
                </a:rPr>
                <a:t>feature</a:t>
              </a: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r>
                <a:rPr lang="en-US" sz="1200" b="1" dirty="0" err="1" smtClean="0">
                  <a:effectLst>
                    <a:outerShdw blurRad="50800" dist="38100" dir="2700000" algn="tl" rotWithShape="0">
                      <a:prstClr val="black">
                        <a:alpha val="40000"/>
                      </a:prstClr>
                    </a:outerShdw>
                  </a:effectLst>
                </a:rPr>
                <a:t>fa·tal</a:t>
              </a:r>
              <a:r>
                <a:rPr lang="en-US" sz="1200" dirty="0" smtClean="0">
                  <a:effectLst>
                    <a:outerShdw blurRad="50800" dist="38100" dir="2700000" algn="tl" rotWithShape="0">
                      <a:prstClr val="black">
                        <a:alpha val="40000"/>
                      </a:prstClr>
                    </a:outerShdw>
                  </a:effectLst>
                </a:rPr>
                <a:t> (‘</a:t>
              </a:r>
              <a:r>
                <a:rPr lang="en-US" sz="1200" dirty="0" err="1" smtClean="0">
                  <a:effectLst>
                    <a:outerShdw blurRad="50800" dist="38100" dir="2700000" algn="tl" rotWithShape="0">
                      <a:prstClr val="black">
                        <a:alpha val="40000"/>
                      </a:prstClr>
                    </a:outerShdw>
                  </a:effectLst>
                </a:rPr>
                <a:t>fātl</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a:t>
              </a:r>
              <a:r>
                <a:rPr lang="en-US" sz="1200" dirty="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1.  Proceeding from fate   2.           </a:t>
              </a:r>
              <a:r>
                <a:rPr lang="en-US" sz="1200" b="1" dirty="0" err="1" smtClean="0">
                  <a:effectLst>
                    <a:outerShdw blurRad="50800" dist="38100" dir="2700000" algn="tl" rotWithShape="0">
                      <a:prstClr val="black">
                        <a:alpha val="40000"/>
                      </a:prstClr>
                    </a:outerShdw>
                  </a:effectLst>
                </a:rPr>
                <a:t>fea·si·ble</a:t>
              </a:r>
              <a:r>
                <a:rPr lang="en-US" sz="1200" dirty="0" smtClean="0">
                  <a:effectLst>
                    <a:outerShdw blurRad="50800" dist="38100" dir="2700000" algn="tl" rotWithShape="0">
                      <a:prstClr val="black">
                        <a:alpha val="40000"/>
                      </a:prstClr>
                    </a:outerShdw>
                  </a:effectLst>
                </a:rPr>
                <a:t> (fee-</a:t>
              </a:r>
              <a:r>
                <a:rPr lang="en-US" sz="1200" dirty="0" err="1" smtClean="0">
                  <a:effectLst>
                    <a:outerShdw blurRad="50800" dist="38100" dir="2700000" algn="tl" rotWithShape="0">
                      <a:prstClr val="black">
                        <a:alpha val="40000"/>
                      </a:prstClr>
                    </a:outerShdw>
                  </a:effectLst>
                </a:rPr>
                <a:t>zuh</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buh</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1.  Capable of  </a:t>
              </a:r>
            </a:p>
            <a:p>
              <a:r>
                <a:rPr lang="en-US" sz="1200" dirty="0" smtClean="0">
                  <a:effectLst>
                    <a:outerShdw blurRad="50800" dist="38100" dir="2700000" algn="tl" rotWithShape="0">
                      <a:prstClr val="black">
                        <a:alpha val="40000"/>
                      </a:prstClr>
                    </a:outerShdw>
                  </a:effectLst>
                </a:rPr>
                <a:t>causing death  3.  influencing or concerned          being done, effected  2.  that may be done</a:t>
              </a:r>
            </a:p>
            <a:p>
              <a:r>
                <a:rPr lang="en-US" sz="1200" dirty="0" smtClean="0">
                  <a:effectLst>
                    <a:outerShdw blurRad="50800" dist="38100" dir="2700000" algn="tl" rotWithShape="0">
                      <a:prstClr val="black">
                        <a:alpha val="40000"/>
                      </a:prstClr>
                    </a:outerShdw>
                  </a:effectLst>
                </a:rPr>
                <a:t>with fate  4.  causing destruction, misfortune,      practicable  3.  suitable.   </a:t>
              </a:r>
              <a:r>
                <a:rPr lang="en-US" sz="1200" i="1" dirty="0" smtClean="0">
                  <a:effectLst>
                    <a:outerShdw blurRad="50800" dist="38100" dir="2700000" algn="tl" rotWithShape="0">
                      <a:prstClr val="black">
                        <a:alpha val="40000"/>
                      </a:prstClr>
                    </a:outerShdw>
                  </a:effectLst>
                </a:rPr>
                <a:t>Is that road feasible</a:t>
              </a:r>
            </a:p>
            <a:p>
              <a:r>
                <a:rPr lang="en-US" sz="1200" i="1" dirty="0" smtClean="0">
                  <a:effectLst>
                    <a:outerShdw blurRad="50800" dist="38100" dir="2700000" algn="tl" rotWithShape="0">
                      <a:prstClr val="black">
                        <a:alpha val="40000"/>
                      </a:prstClr>
                    </a:outerShdw>
                  </a:effectLst>
                </a:rPr>
                <a:t>ruin, or failure.    That fatal day has finally             for travel?</a:t>
              </a:r>
            </a:p>
            <a:p>
              <a:r>
                <a:rPr lang="en-US" sz="1200" i="1" dirty="0" smtClean="0">
                  <a:effectLst>
                    <a:outerShdw blurRad="50800" dist="38100" dir="2700000" algn="tl" rotWithShape="0">
                      <a:prstClr val="black">
                        <a:alpha val="40000"/>
                      </a:prstClr>
                    </a:outerShdw>
                  </a:effectLst>
                </a:rPr>
                <a:t>arrived.                                                                          </a:t>
              </a:r>
              <a:r>
                <a:rPr lang="en-US" sz="1200" b="1" dirty="0" smtClean="0"/>
                <a:t>feast </a:t>
              </a:r>
              <a:r>
                <a:rPr lang="en-US" sz="1200" dirty="0"/>
                <a:t>(</a:t>
              </a:r>
              <a:r>
                <a:rPr lang="en-US" sz="1200" dirty="0" err="1"/>
                <a:t>fēst</a:t>
              </a:r>
              <a:r>
                <a:rPr lang="en-US" sz="1200" dirty="0"/>
                <a:t>), </a:t>
              </a:r>
              <a:r>
                <a:rPr lang="en-US" sz="1200" b="1" dirty="0"/>
                <a:t>n</a:t>
              </a:r>
              <a:r>
                <a:rPr lang="en-US" sz="1200" dirty="0"/>
                <a:t>.  1.  a banquet  2.  a festival, </a:t>
              </a:r>
              <a:r>
                <a:rPr lang="en-US" sz="1200" dirty="0" smtClean="0"/>
                <a:t>that</a:t>
              </a:r>
              <a:endParaRPr lang="en-US" sz="1200" i="1" dirty="0" smtClean="0">
                <a:effectLst>
                  <a:outerShdw blurRad="50800" dist="38100" dir="2700000" algn="tl" rotWithShape="0">
                    <a:prstClr val="black">
                      <a:alpha val="40000"/>
                    </a:prstClr>
                  </a:outerShdw>
                </a:effectLst>
              </a:endParaRPr>
            </a:p>
            <a:p>
              <a:r>
                <a:rPr lang="en-US" sz="1200" b="1" dirty="0" smtClean="0"/>
                <a:t>fatigue</a:t>
              </a:r>
              <a:r>
                <a:rPr lang="en-US" sz="1200" dirty="0" smtClean="0"/>
                <a:t> (</a:t>
              </a:r>
              <a:r>
                <a:rPr lang="en-US" sz="1200" dirty="0" err="1" smtClean="0"/>
                <a:t>fa-tēg</a:t>
              </a:r>
              <a:r>
                <a:rPr lang="en-US" sz="1200" dirty="0" smtClean="0"/>
                <a:t>),</a:t>
              </a:r>
              <a:r>
                <a:rPr lang="en-US" sz="1200" b="1" dirty="0" smtClean="0"/>
                <a:t>v.</a:t>
              </a:r>
              <a:r>
                <a:rPr lang="en-US" sz="1200" dirty="0" smtClean="0"/>
                <a:t>  1. To employ to weariness        which delights and entertains.  </a:t>
              </a:r>
              <a:r>
                <a:rPr lang="en-US" sz="1200" i="1" dirty="0" smtClean="0"/>
                <a:t>We had a</a:t>
              </a:r>
            </a:p>
            <a:p>
              <a:r>
                <a:rPr lang="en-US" sz="1200" dirty="0" smtClean="0"/>
                <a:t>from bodily or mental exertion 2.  to harass          </a:t>
              </a:r>
              <a:r>
                <a:rPr lang="en-US" sz="1200" i="1" dirty="0" smtClean="0"/>
                <a:t>large feast for Thanksgiving.</a:t>
              </a:r>
            </a:p>
            <a:p>
              <a:r>
                <a:rPr lang="en-US" sz="1200" dirty="0" smtClean="0"/>
                <a:t>with toil or labor.   </a:t>
              </a:r>
              <a:r>
                <a:rPr lang="en-US" sz="1200" i="1" dirty="0" smtClean="0"/>
                <a:t>I had a fatigue of driving          </a:t>
              </a:r>
              <a:r>
                <a:rPr lang="en-US" sz="1200" b="1" dirty="0" err="1">
                  <a:effectLst>
                    <a:outerShdw blurRad="50800" dist="38100" dir="2700000" algn="tl" rotWithShape="0">
                      <a:prstClr val="black">
                        <a:alpha val="40000"/>
                      </a:prstClr>
                    </a:outerShdw>
                  </a:effectLst>
                </a:rPr>
                <a:t>feath·er</a:t>
              </a:r>
              <a:r>
                <a:rPr lang="en-US" sz="1200" dirty="0">
                  <a:effectLst>
                    <a:outerShdw blurRad="50800" dist="38100" dir="2700000" algn="tl" rotWithShape="0">
                      <a:prstClr val="black">
                        <a:alpha val="40000"/>
                      </a:prstClr>
                    </a:outerShdw>
                  </a:effectLst>
                </a:rPr>
                <a:t> (</a:t>
              </a:r>
              <a:r>
                <a:rPr lang="en-US" sz="1200" dirty="0" err="1">
                  <a:effectLst>
                    <a:outerShdw blurRad="50800" dist="38100" dir="2700000" algn="tl" rotWithShape="0">
                      <a:prstClr val="black">
                        <a:alpha val="40000"/>
                      </a:prstClr>
                    </a:outerShdw>
                  </a:effectLst>
                </a:rPr>
                <a:t>feth-er</a:t>
              </a:r>
              <a:r>
                <a:rPr lang="en-US" sz="1200" dirty="0">
                  <a:effectLst>
                    <a:outerShdw blurRad="50800" dist="38100" dir="2700000" algn="tl" rotWithShape="0">
                      <a:prstClr val="black">
                        <a:alpha val="40000"/>
                      </a:prstClr>
                    </a:outerShdw>
                  </a:effectLst>
                </a:rPr>
                <a:t>), n.  1.  One of the </a:t>
              </a:r>
              <a:r>
                <a:rPr lang="en-US" sz="1200" dirty="0" smtClean="0">
                  <a:effectLst>
                    <a:outerShdw blurRad="50800" dist="38100" dir="2700000" algn="tl" rotWithShape="0">
                      <a:prstClr val="black">
                        <a:alpha val="40000"/>
                      </a:prstClr>
                    </a:outerShdw>
                  </a:effectLst>
                </a:rPr>
                <a:t>growths</a:t>
              </a:r>
              <a:endParaRPr lang="en-US" sz="1200" i="1" dirty="0" smtClean="0"/>
            </a:p>
            <a:p>
              <a:r>
                <a:rPr lang="en-US" sz="1200" i="1" dirty="0" smtClean="0"/>
                <a:t>too many hours.                                                           </a:t>
              </a:r>
              <a:r>
                <a:rPr lang="en-US" sz="1200" dirty="0" smtClean="0"/>
                <a:t>which form the covering of birds.  2.  kind,</a:t>
              </a:r>
              <a:endParaRPr lang="en-US" dirty="0"/>
            </a:p>
            <a:p>
              <a:r>
                <a:rPr lang="en-US" sz="1200" b="1" dirty="0" err="1" smtClean="0">
                  <a:effectLst>
                    <a:outerShdw blurRad="50800" dist="38100" dir="2700000" algn="tl" rotWithShape="0">
                      <a:prstClr val="black">
                        <a:alpha val="40000"/>
                      </a:prstClr>
                    </a:outerShdw>
                  </a:effectLst>
                </a:rPr>
                <a:t>fat·ten</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fat‘n</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v.</a:t>
              </a:r>
              <a:r>
                <a:rPr lang="en-US" sz="1200" dirty="0" smtClean="0">
                  <a:effectLst>
                    <a:outerShdw blurRad="50800" dist="38100" dir="2700000" algn="tl" rotWithShape="0">
                      <a:prstClr val="black">
                        <a:alpha val="40000"/>
                      </a:prstClr>
                    </a:outerShdw>
                  </a:effectLst>
                </a:rPr>
                <a:t>  1.  To make fat  2.  to feed for     </a:t>
              </a:r>
              <a:r>
                <a:rPr lang="en-US" sz="1200" dirty="0" smtClean="0"/>
                <a:t>character, nature.  </a:t>
              </a:r>
              <a:r>
                <a:rPr lang="en-US" sz="1200" i="1" dirty="0" smtClean="0"/>
                <a:t>The boys found a feather.</a:t>
              </a:r>
            </a:p>
            <a:p>
              <a:r>
                <a:rPr lang="en-US" sz="1200" dirty="0" smtClean="0">
                  <a:effectLst>
                    <a:outerShdw blurRad="50800" dist="38100" dir="2700000" algn="tl" rotWithShape="0">
                      <a:prstClr val="black">
                        <a:alpha val="40000"/>
                      </a:prstClr>
                    </a:outerShdw>
                  </a:effectLst>
                </a:rPr>
                <a:t>slaughter   3.  to make fertile.   </a:t>
              </a:r>
              <a:r>
                <a:rPr lang="en-US" sz="1200" i="1" dirty="0" smtClean="0">
                  <a:effectLst>
                    <a:outerShdw blurRad="50800" dist="38100" dir="2700000" algn="tl" rotWithShape="0">
                      <a:prstClr val="black">
                        <a:alpha val="40000"/>
                      </a:prstClr>
                    </a:outerShdw>
                  </a:effectLst>
                </a:rPr>
                <a:t>The  mother</a:t>
              </a:r>
              <a:r>
                <a:rPr lang="en-US" sz="1200" dirty="0" smtClean="0">
                  <a:effectLst>
                    <a:outerShdw blurRad="50800" dist="38100" dir="2700000" algn="tl" rotWithShape="0">
                      <a:prstClr val="black">
                        <a:alpha val="40000"/>
                      </a:prstClr>
                    </a:outerShdw>
                  </a:effectLst>
                </a:rPr>
                <a:t>           </a:t>
              </a:r>
              <a:r>
                <a:rPr lang="en-US" sz="1200" b="1" dirty="0" err="1" smtClean="0">
                  <a:effectLst>
                    <a:outerShdw blurRad="50800" dist="38100" dir="2700000" algn="tl" rotWithShape="0">
                      <a:prstClr val="black">
                        <a:alpha val="40000"/>
                      </a:prstClr>
                    </a:outerShdw>
                  </a:effectLst>
                </a:rPr>
                <a:t>fea·ture</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(fee-</a:t>
              </a:r>
              <a:r>
                <a:rPr lang="en-US" sz="1200" dirty="0" err="1" smtClean="0">
                  <a:effectLst>
                    <a:outerShdw blurRad="50800" dist="38100" dir="2700000" algn="tl" rotWithShape="0">
                      <a:prstClr val="black">
                        <a:alpha val="40000"/>
                      </a:prstClr>
                    </a:outerShdw>
                  </a:effectLst>
                </a:rPr>
                <a:t>cher</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The make or cast of</a:t>
              </a:r>
            </a:p>
            <a:p>
              <a:r>
                <a:rPr lang="en-US" sz="1200" i="1" dirty="0" smtClean="0">
                  <a:effectLst>
                    <a:outerShdw blurRad="50800" dist="38100" dir="2700000" algn="tl" rotWithShape="0">
                      <a:prstClr val="black">
                        <a:alpha val="40000"/>
                      </a:prstClr>
                    </a:outerShdw>
                  </a:effectLst>
                </a:rPr>
                <a:t>duck will fatten her babies.                                        </a:t>
              </a:r>
              <a:r>
                <a:rPr lang="en-US" sz="1200" dirty="0" smtClean="0"/>
                <a:t>any part of the face  2.  something offered as</a:t>
              </a:r>
            </a:p>
            <a:p>
              <a:r>
                <a:rPr lang="en-US" sz="1200" b="1" dirty="0" smtClean="0"/>
                <a:t>fauna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fä‘na</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A collective term for  the        special attraction.  </a:t>
              </a:r>
              <a:r>
                <a:rPr lang="en-US" sz="1200" i="1" dirty="0" smtClean="0">
                  <a:effectLst>
                    <a:outerShdw blurRad="50800" dist="38100" dir="2700000" algn="tl" rotWithShape="0">
                      <a:prstClr val="black">
                        <a:alpha val="40000"/>
                      </a:prstClr>
                    </a:outerShdw>
                  </a:effectLst>
                </a:rPr>
                <a:t>The game had new  </a:t>
              </a:r>
            </a:p>
            <a:p>
              <a:r>
                <a:rPr lang="en-US" sz="1200" dirty="0" smtClean="0">
                  <a:effectLst>
                    <a:outerShdw blurRad="50800" dist="38100" dir="2700000" algn="tl" rotWithShape="0">
                      <a:prstClr val="black">
                        <a:alpha val="40000"/>
                      </a:prstClr>
                    </a:outerShdw>
                  </a:effectLst>
                </a:rPr>
                <a:t>animals peculiar to a region or epoch.  2.  a           </a:t>
              </a:r>
              <a:r>
                <a:rPr lang="en-US" sz="1200" i="1" dirty="0" smtClean="0">
                  <a:effectLst>
                    <a:outerShdw blurRad="50800" dist="38100" dir="2700000" algn="tl" rotWithShape="0">
                      <a:prstClr val="black">
                        <a:alpha val="40000"/>
                      </a:prstClr>
                    </a:outerShdw>
                  </a:effectLst>
                </a:rPr>
                <a:t>features.</a:t>
              </a:r>
            </a:p>
            <a:p>
              <a:r>
                <a:rPr lang="en-US" sz="1200" dirty="0" smtClean="0">
                  <a:effectLst>
                    <a:outerShdw blurRad="50800" dist="38100" dir="2700000" algn="tl" rotWithShape="0">
                      <a:prstClr val="black">
                        <a:alpha val="40000"/>
                      </a:prstClr>
                    </a:outerShdw>
                  </a:effectLst>
                </a:rPr>
                <a:t>descriptive list of such animals.  </a:t>
              </a:r>
              <a:r>
                <a:rPr lang="en-US" sz="1200" i="1" dirty="0" smtClean="0"/>
                <a:t>They were</a:t>
              </a:r>
            </a:p>
            <a:p>
              <a:r>
                <a:rPr lang="en-US" sz="1200" i="1" dirty="0" smtClean="0"/>
                <a:t>inspired by the </a:t>
              </a:r>
              <a:r>
                <a:rPr lang="en-US" sz="1200" i="1" dirty="0" err="1" smtClean="0"/>
                <a:t>fuana</a:t>
              </a:r>
              <a:r>
                <a:rPr lang="en-US" sz="1200" i="1" dirty="0" smtClean="0"/>
                <a:t>.</a:t>
              </a:r>
            </a:p>
            <a:p>
              <a:endParaRPr lang="en-US" sz="1200" dirty="0" smtClean="0"/>
            </a:p>
            <a:p>
              <a:pPr algn="ctr"/>
              <a:r>
                <a:rPr lang="en-US" dirty="0" smtClean="0">
                  <a:effectLst>
                    <a:outerShdw blurRad="50800" dist="38100" dir="2700000" algn="tl" rotWithShape="0">
                      <a:prstClr val="black">
                        <a:alpha val="40000"/>
                      </a:prstClr>
                    </a:outerShdw>
                  </a:effectLst>
                </a:rPr>
                <a:t>  </a:t>
              </a:r>
            </a:p>
            <a:p>
              <a:pPr algn="ctr"/>
              <a:endParaRPr lang="en-US"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i="1" dirty="0" smtClean="0">
                  <a:solidFill>
                    <a:schemeClr val="bg1"/>
                  </a:solidFill>
                </a:rPr>
                <a:t>.</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cxnSp>
          <p:nvCxnSpPr>
            <p:cNvPr id="7" name="Straight Connector 6"/>
            <p:cNvCxnSpPr/>
            <p:nvPr/>
          </p:nvCxnSpPr>
          <p:spPr>
            <a:xfrm>
              <a:off x="778386" y="1905000"/>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3960624" y="2057400"/>
              <a:ext cx="0" cy="320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304800" y="5410200"/>
            <a:ext cx="8534400" cy="1077218"/>
          </a:xfrm>
          <a:prstGeom prst="rect">
            <a:avLst/>
          </a:prstGeom>
          <a:noFill/>
        </p:spPr>
        <p:txBody>
          <a:bodyPr wrap="square" rtlCol="0">
            <a:spAutoFit/>
          </a:bodyPr>
          <a:lstStyle/>
          <a:p>
            <a:r>
              <a:rPr lang="en-US" b="1" dirty="0" smtClean="0">
                <a:solidFill>
                  <a:schemeClr val="bg1"/>
                </a:solidFill>
              </a:rPr>
              <a:t>3</a:t>
            </a:r>
            <a:r>
              <a:rPr lang="en-US" sz="3200" b="1" dirty="0" smtClean="0">
                <a:solidFill>
                  <a:schemeClr val="bg1"/>
                </a:solidFill>
              </a:rPr>
              <a:t>.  How many syllables are in the word, </a:t>
            </a:r>
            <a:r>
              <a:rPr lang="en-US" sz="3200" i="1" dirty="0" smtClean="0">
                <a:solidFill>
                  <a:schemeClr val="bg1"/>
                </a:solidFill>
              </a:rPr>
              <a:t>feasible</a:t>
            </a:r>
            <a:r>
              <a:rPr lang="en-US" sz="3200" b="1" dirty="0" smtClean="0">
                <a:solidFill>
                  <a:schemeClr val="bg1"/>
                </a:solidFill>
              </a:rPr>
              <a:t>?</a:t>
            </a:r>
            <a:endParaRPr lang="en-US" sz="3200" b="1" dirty="0">
              <a:solidFill>
                <a:schemeClr val="bg1"/>
              </a:solidFill>
            </a:endParaRPr>
          </a:p>
        </p:txBody>
      </p:sp>
      <p:sp>
        <p:nvSpPr>
          <p:cNvPr id="10" name="Left Arrow Callout 9"/>
          <p:cNvSpPr/>
          <p:nvPr/>
        </p:nvSpPr>
        <p:spPr>
          <a:xfrm>
            <a:off x="5791200" y="6008047"/>
            <a:ext cx="2503098" cy="614809"/>
          </a:xfrm>
          <a:prstGeom prst="leftArrowCallou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1" name="Rectangle 10"/>
          <p:cNvSpPr/>
          <p:nvPr/>
        </p:nvSpPr>
        <p:spPr>
          <a:xfrm>
            <a:off x="4038600" y="1981200"/>
            <a:ext cx="76200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80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smtClean="0">
                <a:solidFill>
                  <a:schemeClr val="tx2">
                    <a:lumMod val="90000"/>
                  </a:schemeClr>
                </a:solidFill>
              </a:rPr>
              <a:t>  </a:t>
            </a:r>
            <a:endParaRPr lang="en-US" sz="2400" u="sng" dirty="0">
              <a:solidFill>
                <a:schemeClr val="tx2">
                  <a:lumMod val="90000"/>
                </a:schemeClr>
              </a:solidFill>
              <a:latin typeface="Minnie" panose="00000400000000000000" pitchFamily="2" charset="0"/>
            </a:endParaRPr>
          </a:p>
        </p:txBody>
      </p:sp>
      <p:sp>
        <p:nvSpPr>
          <p:cNvPr id="3" name="TextBox 2"/>
          <p:cNvSpPr txBox="1"/>
          <p:nvPr/>
        </p:nvSpPr>
        <p:spPr>
          <a:xfrm>
            <a:off x="712440" y="6846098"/>
            <a:ext cx="8458200" cy="646331"/>
          </a:xfrm>
          <a:prstGeom prst="rect">
            <a:avLst/>
          </a:prstGeom>
          <a:noFill/>
        </p:spPr>
        <p:txBody>
          <a:bodyPr wrap="square" rtlCol="0">
            <a:spAutoFit/>
          </a:bodyPr>
          <a:lstStyle/>
          <a:p>
            <a:r>
              <a:rPr lang="en-US" dirty="0" smtClean="0"/>
              <a:t>Use</a:t>
            </a:r>
          </a:p>
          <a:p>
            <a:r>
              <a:rPr lang="en-US" dirty="0" smtClean="0"/>
              <a:t> the following dictionary entries to answer the following questions.</a:t>
            </a:r>
            <a:endParaRPr lang="en-US" dirty="0"/>
          </a:p>
        </p:txBody>
      </p:sp>
      <p:grpSp>
        <p:nvGrpSpPr>
          <p:cNvPr id="32" name="Group 31"/>
          <p:cNvGrpSpPr/>
          <p:nvPr/>
        </p:nvGrpSpPr>
        <p:grpSpPr>
          <a:xfrm>
            <a:off x="758448" y="1371600"/>
            <a:ext cx="6404352" cy="3886200"/>
            <a:chOff x="758448" y="1371600"/>
            <a:chExt cx="6404352" cy="3886200"/>
          </a:xfrm>
        </p:grpSpPr>
        <p:sp>
          <p:nvSpPr>
            <p:cNvPr id="9" name="Flowchart: Process 8"/>
            <p:cNvSpPr/>
            <p:nvPr/>
          </p:nvSpPr>
          <p:spPr>
            <a:xfrm>
              <a:off x="758448" y="1371600"/>
              <a:ext cx="6404352" cy="3886200"/>
            </a:xfrm>
            <a:prstGeom prst="flowChartProcess">
              <a:avLst/>
            </a:prstGeom>
            <a:effectLst>
              <a:outerShdw blurRad="95000" rotWithShape="0">
                <a:srgbClr val="000000">
                  <a:alpha val="50000"/>
                </a:srgbClr>
              </a:outerShdw>
              <a:softEdge rad="3175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r>
                <a:rPr lang="en-US" sz="1200" b="1" dirty="0" smtClean="0">
                  <a:effectLst>
                    <a:outerShdw blurRad="50800" dist="38100" dir="2700000" algn="tl" rotWithShape="0">
                      <a:prstClr val="black">
                        <a:alpha val="40000"/>
                      </a:prstClr>
                    </a:outerShdw>
                  </a:effectLst>
                </a:rPr>
                <a:t>fatal </a:t>
              </a:r>
              <a:r>
                <a:rPr lang="en-US" dirty="0" smtClean="0">
                  <a:effectLst>
                    <a:outerShdw blurRad="50800" dist="38100" dir="2700000" algn="tl" rotWithShape="0">
                      <a:prstClr val="black">
                        <a:alpha val="40000"/>
                      </a:prstClr>
                    </a:outerShdw>
                  </a:effectLst>
                </a:rPr>
                <a:t>                                              125                                 </a:t>
              </a:r>
              <a:r>
                <a:rPr lang="en-US" sz="1200" b="1" dirty="0" smtClean="0">
                  <a:effectLst>
                    <a:outerShdw blurRad="50800" dist="38100" dir="2700000" algn="tl" rotWithShape="0">
                      <a:prstClr val="black">
                        <a:alpha val="40000"/>
                      </a:prstClr>
                    </a:outerShdw>
                  </a:effectLst>
                </a:rPr>
                <a:t>feature</a:t>
              </a: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r>
                <a:rPr lang="en-US" sz="1200" b="1" dirty="0" err="1" smtClean="0">
                  <a:effectLst>
                    <a:outerShdw blurRad="50800" dist="38100" dir="2700000" algn="tl" rotWithShape="0">
                      <a:prstClr val="black">
                        <a:alpha val="40000"/>
                      </a:prstClr>
                    </a:outerShdw>
                  </a:effectLst>
                </a:rPr>
                <a:t>fa·tal</a:t>
              </a:r>
              <a:r>
                <a:rPr lang="en-US" sz="1200" dirty="0" smtClean="0">
                  <a:effectLst>
                    <a:outerShdw blurRad="50800" dist="38100" dir="2700000" algn="tl" rotWithShape="0">
                      <a:prstClr val="black">
                        <a:alpha val="40000"/>
                      </a:prstClr>
                    </a:outerShdw>
                  </a:effectLst>
                </a:rPr>
                <a:t> (‘</a:t>
              </a:r>
              <a:r>
                <a:rPr lang="en-US" sz="1200" dirty="0" err="1" smtClean="0">
                  <a:effectLst>
                    <a:outerShdw blurRad="50800" dist="38100" dir="2700000" algn="tl" rotWithShape="0">
                      <a:prstClr val="black">
                        <a:alpha val="40000"/>
                      </a:prstClr>
                    </a:outerShdw>
                  </a:effectLst>
                </a:rPr>
                <a:t>fātl</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a:t>
              </a:r>
              <a:r>
                <a:rPr lang="en-US" sz="1200" dirty="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1.  Proceeding from fate   2.           </a:t>
              </a:r>
              <a:r>
                <a:rPr lang="en-US" sz="1200" b="1" dirty="0" err="1" smtClean="0">
                  <a:effectLst>
                    <a:outerShdw blurRad="50800" dist="38100" dir="2700000" algn="tl" rotWithShape="0">
                      <a:prstClr val="black">
                        <a:alpha val="40000"/>
                      </a:prstClr>
                    </a:outerShdw>
                  </a:effectLst>
                </a:rPr>
                <a:t>fea·si·ble</a:t>
              </a:r>
              <a:r>
                <a:rPr lang="en-US" sz="1200" dirty="0" smtClean="0">
                  <a:effectLst>
                    <a:outerShdw blurRad="50800" dist="38100" dir="2700000" algn="tl" rotWithShape="0">
                      <a:prstClr val="black">
                        <a:alpha val="40000"/>
                      </a:prstClr>
                    </a:outerShdw>
                  </a:effectLst>
                </a:rPr>
                <a:t> (fee-</a:t>
              </a:r>
              <a:r>
                <a:rPr lang="en-US" sz="1200" dirty="0" err="1" smtClean="0">
                  <a:effectLst>
                    <a:outerShdw blurRad="50800" dist="38100" dir="2700000" algn="tl" rotWithShape="0">
                      <a:prstClr val="black">
                        <a:alpha val="40000"/>
                      </a:prstClr>
                    </a:outerShdw>
                  </a:effectLst>
                </a:rPr>
                <a:t>zuh</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buh</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1.  Capable of  </a:t>
              </a:r>
            </a:p>
            <a:p>
              <a:r>
                <a:rPr lang="en-US" sz="1200" dirty="0" smtClean="0">
                  <a:effectLst>
                    <a:outerShdw blurRad="50800" dist="38100" dir="2700000" algn="tl" rotWithShape="0">
                      <a:prstClr val="black">
                        <a:alpha val="40000"/>
                      </a:prstClr>
                    </a:outerShdw>
                  </a:effectLst>
                </a:rPr>
                <a:t>causing death  3.  influencing or concerned          being done, effected  2.  that may be done</a:t>
              </a:r>
            </a:p>
            <a:p>
              <a:r>
                <a:rPr lang="en-US" sz="1200" dirty="0" smtClean="0">
                  <a:effectLst>
                    <a:outerShdw blurRad="50800" dist="38100" dir="2700000" algn="tl" rotWithShape="0">
                      <a:prstClr val="black">
                        <a:alpha val="40000"/>
                      </a:prstClr>
                    </a:outerShdw>
                  </a:effectLst>
                </a:rPr>
                <a:t>with fate  4.  causing destruction, misfortune,      practicable  3.  suitable.   </a:t>
              </a:r>
              <a:r>
                <a:rPr lang="en-US" sz="1200" i="1" dirty="0" smtClean="0">
                  <a:effectLst>
                    <a:outerShdw blurRad="50800" dist="38100" dir="2700000" algn="tl" rotWithShape="0">
                      <a:prstClr val="black">
                        <a:alpha val="40000"/>
                      </a:prstClr>
                    </a:outerShdw>
                  </a:effectLst>
                </a:rPr>
                <a:t>Is that road feasible</a:t>
              </a:r>
            </a:p>
            <a:p>
              <a:r>
                <a:rPr lang="en-US" sz="1200" i="1" dirty="0" smtClean="0">
                  <a:effectLst>
                    <a:outerShdw blurRad="50800" dist="38100" dir="2700000" algn="tl" rotWithShape="0">
                      <a:prstClr val="black">
                        <a:alpha val="40000"/>
                      </a:prstClr>
                    </a:outerShdw>
                  </a:effectLst>
                </a:rPr>
                <a:t>ruin, or failure.    That fatal day has finally             for travel?</a:t>
              </a:r>
            </a:p>
            <a:p>
              <a:r>
                <a:rPr lang="en-US" sz="1200" i="1" dirty="0" smtClean="0">
                  <a:effectLst>
                    <a:outerShdw blurRad="50800" dist="38100" dir="2700000" algn="tl" rotWithShape="0">
                      <a:prstClr val="black">
                        <a:alpha val="40000"/>
                      </a:prstClr>
                    </a:outerShdw>
                  </a:effectLst>
                </a:rPr>
                <a:t>arrived.                                                                          </a:t>
              </a:r>
              <a:r>
                <a:rPr lang="en-US" sz="1200" b="1" dirty="0" smtClean="0"/>
                <a:t>feast </a:t>
              </a:r>
              <a:r>
                <a:rPr lang="en-US" sz="1200" dirty="0"/>
                <a:t>(</a:t>
              </a:r>
              <a:r>
                <a:rPr lang="en-US" sz="1200" dirty="0" err="1"/>
                <a:t>fēst</a:t>
              </a:r>
              <a:r>
                <a:rPr lang="en-US" sz="1200" dirty="0"/>
                <a:t>), </a:t>
              </a:r>
              <a:r>
                <a:rPr lang="en-US" sz="1200" b="1" dirty="0"/>
                <a:t>n</a:t>
              </a:r>
              <a:r>
                <a:rPr lang="en-US" sz="1200" dirty="0"/>
                <a:t>.  1.  a banquet  2.  a festival, </a:t>
              </a:r>
              <a:r>
                <a:rPr lang="en-US" sz="1200" dirty="0" smtClean="0"/>
                <a:t>that</a:t>
              </a:r>
              <a:endParaRPr lang="en-US" sz="1200" i="1" dirty="0" smtClean="0">
                <a:effectLst>
                  <a:outerShdw blurRad="50800" dist="38100" dir="2700000" algn="tl" rotWithShape="0">
                    <a:prstClr val="black">
                      <a:alpha val="40000"/>
                    </a:prstClr>
                  </a:outerShdw>
                </a:effectLst>
              </a:endParaRPr>
            </a:p>
            <a:p>
              <a:r>
                <a:rPr lang="en-US" sz="1200" b="1" dirty="0" smtClean="0"/>
                <a:t>fatigue</a:t>
              </a:r>
              <a:r>
                <a:rPr lang="en-US" sz="1200" dirty="0" smtClean="0"/>
                <a:t> (</a:t>
              </a:r>
              <a:r>
                <a:rPr lang="en-US" sz="1200" dirty="0" err="1" smtClean="0"/>
                <a:t>fa-tēg</a:t>
              </a:r>
              <a:r>
                <a:rPr lang="en-US" sz="1200" dirty="0" smtClean="0"/>
                <a:t>),</a:t>
              </a:r>
              <a:r>
                <a:rPr lang="en-US" sz="1200" b="1" dirty="0" smtClean="0"/>
                <a:t>v.</a:t>
              </a:r>
              <a:r>
                <a:rPr lang="en-US" sz="1200" dirty="0" smtClean="0"/>
                <a:t>  1. To employ to weariness        which delights and entertains.  </a:t>
              </a:r>
              <a:r>
                <a:rPr lang="en-US" sz="1200" i="1" dirty="0" smtClean="0"/>
                <a:t>We had a</a:t>
              </a:r>
            </a:p>
            <a:p>
              <a:r>
                <a:rPr lang="en-US" sz="1200" dirty="0" smtClean="0"/>
                <a:t>from bodily or mental exertion 2.  to harass          </a:t>
              </a:r>
              <a:r>
                <a:rPr lang="en-US" sz="1200" i="1" dirty="0" smtClean="0"/>
                <a:t>large feast for Thanksgiving.</a:t>
              </a:r>
            </a:p>
            <a:p>
              <a:r>
                <a:rPr lang="en-US" sz="1200" dirty="0" smtClean="0"/>
                <a:t>with toil or labor.   </a:t>
              </a:r>
              <a:r>
                <a:rPr lang="en-US" sz="1200" i="1" dirty="0" smtClean="0"/>
                <a:t>I had a fatigue of driving          </a:t>
              </a:r>
              <a:r>
                <a:rPr lang="en-US" sz="1200" b="1" dirty="0" err="1">
                  <a:effectLst>
                    <a:outerShdw blurRad="50800" dist="38100" dir="2700000" algn="tl" rotWithShape="0">
                      <a:prstClr val="black">
                        <a:alpha val="40000"/>
                      </a:prstClr>
                    </a:outerShdw>
                  </a:effectLst>
                </a:rPr>
                <a:t>feath·er</a:t>
              </a:r>
              <a:r>
                <a:rPr lang="en-US" sz="1200" dirty="0">
                  <a:effectLst>
                    <a:outerShdw blurRad="50800" dist="38100" dir="2700000" algn="tl" rotWithShape="0">
                      <a:prstClr val="black">
                        <a:alpha val="40000"/>
                      </a:prstClr>
                    </a:outerShdw>
                  </a:effectLst>
                </a:rPr>
                <a:t> (</a:t>
              </a:r>
              <a:r>
                <a:rPr lang="en-US" sz="1200" dirty="0" err="1">
                  <a:effectLst>
                    <a:outerShdw blurRad="50800" dist="38100" dir="2700000" algn="tl" rotWithShape="0">
                      <a:prstClr val="black">
                        <a:alpha val="40000"/>
                      </a:prstClr>
                    </a:outerShdw>
                  </a:effectLst>
                </a:rPr>
                <a:t>feth-er</a:t>
              </a:r>
              <a:r>
                <a:rPr lang="en-US" sz="1200" dirty="0">
                  <a:effectLst>
                    <a:outerShdw blurRad="50800" dist="38100" dir="2700000" algn="tl" rotWithShape="0">
                      <a:prstClr val="black">
                        <a:alpha val="40000"/>
                      </a:prstClr>
                    </a:outerShdw>
                  </a:effectLst>
                </a:rPr>
                <a:t>), n.  1.  One of the </a:t>
              </a:r>
              <a:r>
                <a:rPr lang="en-US" sz="1200" dirty="0" smtClean="0">
                  <a:effectLst>
                    <a:outerShdw blurRad="50800" dist="38100" dir="2700000" algn="tl" rotWithShape="0">
                      <a:prstClr val="black">
                        <a:alpha val="40000"/>
                      </a:prstClr>
                    </a:outerShdw>
                  </a:effectLst>
                </a:rPr>
                <a:t>growths</a:t>
              </a:r>
              <a:endParaRPr lang="en-US" sz="1200" i="1" dirty="0" smtClean="0"/>
            </a:p>
            <a:p>
              <a:r>
                <a:rPr lang="en-US" sz="1200" i="1" dirty="0" smtClean="0"/>
                <a:t>too many hours.                                                           </a:t>
              </a:r>
              <a:r>
                <a:rPr lang="en-US" sz="1200" dirty="0" smtClean="0"/>
                <a:t>which form the covering of birds.  2.  kind,</a:t>
              </a:r>
              <a:endParaRPr lang="en-US" dirty="0"/>
            </a:p>
            <a:p>
              <a:r>
                <a:rPr lang="en-US" sz="1200" b="1" dirty="0" err="1" smtClean="0">
                  <a:effectLst>
                    <a:outerShdw blurRad="50800" dist="38100" dir="2700000" algn="tl" rotWithShape="0">
                      <a:prstClr val="black">
                        <a:alpha val="40000"/>
                      </a:prstClr>
                    </a:outerShdw>
                  </a:effectLst>
                </a:rPr>
                <a:t>fat·ten</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fat‘n</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v.</a:t>
              </a:r>
              <a:r>
                <a:rPr lang="en-US" sz="1200" dirty="0" smtClean="0">
                  <a:effectLst>
                    <a:outerShdw blurRad="50800" dist="38100" dir="2700000" algn="tl" rotWithShape="0">
                      <a:prstClr val="black">
                        <a:alpha val="40000"/>
                      </a:prstClr>
                    </a:outerShdw>
                  </a:effectLst>
                </a:rPr>
                <a:t>  1.  To make fat  2.  to feed for     </a:t>
              </a:r>
              <a:r>
                <a:rPr lang="en-US" sz="1200" dirty="0" smtClean="0"/>
                <a:t>character, nature.  </a:t>
              </a:r>
              <a:r>
                <a:rPr lang="en-US" sz="1200" i="1" dirty="0" smtClean="0"/>
                <a:t>The boys found a feather.</a:t>
              </a:r>
            </a:p>
            <a:p>
              <a:r>
                <a:rPr lang="en-US" sz="1200" dirty="0" smtClean="0">
                  <a:effectLst>
                    <a:outerShdw blurRad="50800" dist="38100" dir="2700000" algn="tl" rotWithShape="0">
                      <a:prstClr val="black">
                        <a:alpha val="40000"/>
                      </a:prstClr>
                    </a:outerShdw>
                  </a:effectLst>
                </a:rPr>
                <a:t>slaughter   3.  to make fertile.   </a:t>
              </a:r>
              <a:r>
                <a:rPr lang="en-US" sz="1200" i="1" dirty="0" smtClean="0">
                  <a:effectLst>
                    <a:outerShdw blurRad="50800" dist="38100" dir="2700000" algn="tl" rotWithShape="0">
                      <a:prstClr val="black">
                        <a:alpha val="40000"/>
                      </a:prstClr>
                    </a:outerShdw>
                  </a:effectLst>
                </a:rPr>
                <a:t>The  mother</a:t>
              </a:r>
              <a:r>
                <a:rPr lang="en-US" sz="1200" dirty="0" smtClean="0">
                  <a:effectLst>
                    <a:outerShdw blurRad="50800" dist="38100" dir="2700000" algn="tl" rotWithShape="0">
                      <a:prstClr val="black">
                        <a:alpha val="40000"/>
                      </a:prstClr>
                    </a:outerShdw>
                  </a:effectLst>
                </a:rPr>
                <a:t>           </a:t>
              </a:r>
              <a:r>
                <a:rPr lang="en-US" sz="1200" b="1" dirty="0" err="1" smtClean="0">
                  <a:effectLst>
                    <a:outerShdw blurRad="50800" dist="38100" dir="2700000" algn="tl" rotWithShape="0">
                      <a:prstClr val="black">
                        <a:alpha val="40000"/>
                      </a:prstClr>
                    </a:outerShdw>
                  </a:effectLst>
                </a:rPr>
                <a:t>fea·ture</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(fee-</a:t>
              </a:r>
              <a:r>
                <a:rPr lang="en-US" sz="1200" dirty="0" err="1" smtClean="0">
                  <a:effectLst>
                    <a:outerShdw blurRad="50800" dist="38100" dir="2700000" algn="tl" rotWithShape="0">
                      <a:prstClr val="black">
                        <a:alpha val="40000"/>
                      </a:prstClr>
                    </a:outerShdw>
                  </a:effectLst>
                </a:rPr>
                <a:t>cher</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The make or cast of</a:t>
              </a:r>
            </a:p>
            <a:p>
              <a:r>
                <a:rPr lang="en-US" sz="1200" i="1" dirty="0" smtClean="0">
                  <a:effectLst>
                    <a:outerShdw blurRad="50800" dist="38100" dir="2700000" algn="tl" rotWithShape="0">
                      <a:prstClr val="black">
                        <a:alpha val="40000"/>
                      </a:prstClr>
                    </a:outerShdw>
                  </a:effectLst>
                </a:rPr>
                <a:t>duck will fatten her babies.                                        </a:t>
              </a:r>
              <a:r>
                <a:rPr lang="en-US" sz="1200" dirty="0" smtClean="0"/>
                <a:t>any part of the face  2.  something offered as</a:t>
              </a:r>
            </a:p>
            <a:p>
              <a:r>
                <a:rPr lang="en-US" sz="1200" b="1" dirty="0" smtClean="0"/>
                <a:t>fauna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fä‘na</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A collective term for  the        special attraction.  </a:t>
              </a:r>
              <a:r>
                <a:rPr lang="en-US" sz="1200" i="1" dirty="0" smtClean="0">
                  <a:effectLst>
                    <a:outerShdw blurRad="50800" dist="38100" dir="2700000" algn="tl" rotWithShape="0">
                      <a:prstClr val="black">
                        <a:alpha val="40000"/>
                      </a:prstClr>
                    </a:outerShdw>
                  </a:effectLst>
                </a:rPr>
                <a:t>The game had new  </a:t>
              </a:r>
            </a:p>
            <a:p>
              <a:r>
                <a:rPr lang="en-US" sz="1200" dirty="0" smtClean="0">
                  <a:effectLst>
                    <a:outerShdw blurRad="50800" dist="38100" dir="2700000" algn="tl" rotWithShape="0">
                      <a:prstClr val="black">
                        <a:alpha val="40000"/>
                      </a:prstClr>
                    </a:outerShdw>
                  </a:effectLst>
                </a:rPr>
                <a:t>animals peculiar to a region or epoch.  2.  a           </a:t>
              </a:r>
              <a:r>
                <a:rPr lang="en-US" sz="1200" i="1" dirty="0" smtClean="0">
                  <a:effectLst>
                    <a:outerShdw blurRad="50800" dist="38100" dir="2700000" algn="tl" rotWithShape="0">
                      <a:prstClr val="black">
                        <a:alpha val="40000"/>
                      </a:prstClr>
                    </a:outerShdw>
                  </a:effectLst>
                </a:rPr>
                <a:t>features.</a:t>
              </a:r>
            </a:p>
            <a:p>
              <a:r>
                <a:rPr lang="en-US" sz="1200" dirty="0" smtClean="0">
                  <a:effectLst>
                    <a:outerShdw blurRad="50800" dist="38100" dir="2700000" algn="tl" rotWithShape="0">
                      <a:prstClr val="black">
                        <a:alpha val="40000"/>
                      </a:prstClr>
                    </a:outerShdw>
                  </a:effectLst>
                </a:rPr>
                <a:t>descriptive list of such animals.  </a:t>
              </a:r>
              <a:r>
                <a:rPr lang="en-US" sz="1200" i="1" dirty="0" smtClean="0"/>
                <a:t>They were</a:t>
              </a:r>
            </a:p>
            <a:p>
              <a:r>
                <a:rPr lang="en-US" sz="1200" i="1" dirty="0" smtClean="0"/>
                <a:t>inspired by the </a:t>
              </a:r>
              <a:r>
                <a:rPr lang="en-US" sz="1200" i="1" dirty="0" err="1" smtClean="0"/>
                <a:t>fuana</a:t>
              </a:r>
              <a:r>
                <a:rPr lang="en-US" sz="1200" i="1" dirty="0" smtClean="0"/>
                <a:t>.</a:t>
              </a:r>
            </a:p>
            <a:p>
              <a:endParaRPr lang="en-US" sz="1200" dirty="0" smtClean="0"/>
            </a:p>
            <a:p>
              <a:pPr algn="ctr"/>
              <a:r>
                <a:rPr lang="en-US" dirty="0" smtClean="0">
                  <a:effectLst>
                    <a:outerShdw blurRad="50800" dist="38100" dir="2700000" algn="tl" rotWithShape="0">
                      <a:prstClr val="black">
                        <a:alpha val="40000"/>
                      </a:prstClr>
                    </a:outerShdw>
                  </a:effectLst>
                </a:rPr>
                <a:t>  </a:t>
              </a:r>
            </a:p>
            <a:p>
              <a:pPr algn="ctr"/>
              <a:endParaRPr lang="en-US"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i="1" dirty="0" smtClean="0">
                  <a:solidFill>
                    <a:schemeClr val="bg1"/>
                  </a:solidFill>
                </a:rPr>
                <a:t>.</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cxnSp>
          <p:nvCxnSpPr>
            <p:cNvPr id="7" name="Straight Connector 6"/>
            <p:cNvCxnSpPr/>
            <p:nvPr/>
          </p:nvCxnSpPr>
          <p:spPr>
            <a:xfrm>
              <a:off x="778386" y="1905000"/>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3960624" y="2057400"/>
              <a:ext cx="0" cy="320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52400" y="5410200"/>
            <a:ext cx="8686800" cy="1077218"/>
          </a:xfrm>
          <a:prstGeom prst="rect">
            <a:avLst/>
          </a:prstGeom>
          <a:noFill/>
        </p:spPr>
        <p:txBody>
          <a:bodyPr wrap="square" rtlCol="0">
            <a:spAutoFit/>
          </a:bodyPr>
          <a:lstStyle/>
          <a:p>
            <a:r>
              <a:rPr lang="en-US" sz="3200" b="1" dirty="0" smtClean="0">
                <a:solidFill>
                  <a:schemeClr val="bg1"/>
                </a:solidFill>
              </a:rPr>
              <a:t>4.   What are the guide words on this sample dictionary page?</a:t>
            </a:r>
            <a:endParaRPr lang="en-US" sz="3200" b="1" dirty="0">
              <a:solidFill>
                <a:schemeClr val="bg1"/>
              </a:solidFill>
            </a:endParaRPr>
          </a:p>
        </p:txBody>
      </p:sp>
      <p:sp>
        <p:nvSpPr>
          <p:cNvPr id="10" name="Left Arrow Callout 9"/>
          <p:cNvSpPr/>
          <p:nvPr/>
        </p:nvSpPr>
        <p:spPr>
          <a:xfrm>
            <a:off x="4331898" y="5948809"/>
            <a:ext cx="2503098" cy="614809"/>
          </a:xfrm>
          <a:prstGeom prst="leftArrowCallou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fatal, feature</a:t>
            </a:r>
            <a:endParaRPr lang="en-US" dirty="0">
              <a:solidFill>
                <a:schemeClr val="tx1"/>
              </a:solidFill>
            </a:endParaRPr>
          </a:p>
        </p:txBody>
      </p:sp>
      <p:sp>
        <p:nvSpPr>
          <p:cNvPr id="11" name="Rectangle 10"/>
          <p:cNvSpPr/>
          <p:nvPr/>
        </p:nvSpPr>
        <p:spPr>
          <a:xfrm>
            <a:off x="742443" y="1447800"/>
            <a:ext cx="68580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43600" y="1467209"/>
            <a:ext cx="68580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74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smtClean="0">
                <a:solidFill>
                  <a:schemeClr val="tx2">
                    <a:lumMod val="90000"/>
                  </a:schemeClr>
                </a:solidFill>
              </a:rPr>
              <a:t>  </a:t>
            </a:r>
            <a:endParaRPr lang="en-US" sz="2400" u="sng" dirty="0">
              <a:solidFill>
                <a:schemeClr val="tx2">
                  <a:lumMod val="90000"/>
                </a:schemeClr>
              </a:solidFill>
              <a:latin typeface="Minnie" panose="00000400000000000000" pitchFamily="2" charset="0"/>
            </a:endParaRPr>
          </a:p>
        </p:txBody>
      </p:sp>
      <p:sp>
        <p:nvSpPr>
          <p:cNvPr id="3" name="TextBox 2"/>
          <p:cNvSpPr txBox="1"/>
          <p:nvPr/>
        </p:nvSpPr>
        <p:spPr>
          <a:xfrm>
            <a:off x="712440" y="6846098"/>
            <a:ext cx="8458200" cy="369332"/>
          </a:xfrm>
          <a:prstGeom prst="rect">
            <a:avLst/>
          </a:prstGeom>
          <a:noFill/>
        </p:spPr>
        <p:txBody>
          <a:bodyPr wrap="square" rtlCol="0">
            <a:spAutoFit/>
          </a:bodyPr>
          <a:lstStyle/>
          <a:p>
            <a:r>
              <a:rPr lang="en-US" dirty="0" smtClean="0"/>
              <a:t>.</a:t>
            </a:r>
            <a:endParaRPr lang="en-US" dirty="0"/>
          </a:p>
        </p:txBody>
      </p:sp>
      <p:grpSp>
        <p:nvGrpSpPr>
          <p:cNvPr id="32" name="Group 31"/>
          <p:cNvGrpSpPr/>
          <p:nvPr/>
        </p:nvGrpSpPr>
        <p:grpSpPr>
          <a:xfrm>
            <a:off x="758448" y="1371600"/>
            <a:ext cx="6404352" cy="3886200"/>
            <a:chOff x="758448" y="1371600"/>
            <a:chExt cx="6404352" cy="3886200"/>
          </a:xfrm>
        </p:grpSpPr>
        <p:sp>
          <p:nvSpPr>
            <p:cNvPr id="9" name="Flowchart: Process 8"/>
            <p:cNvSpPr/>
            <p:nvPr/>
          </p:nvSpPr>
          <p:spPr>
            <a:xfrm>
              <a:off x="758448" y="1371600"/>
              <a:ext cx="6404352" cy="3886200"/>
            </a:xfrm>
            <a:prstGeom prst="flowChartProcess">
              <a:avLst/>
            </a:prstGeom>
            <a:effectLst>
              <a:outerShdw blurRad="95000" rotWithShape="0">
                <a:srgbClr val="000000">
                  <a:alpha val="50000"/>
                </a:srgbClr>
              </a:outerShdw>
              <a:softEdge rad="3175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r>
                <a:rPr lang="en-US" sz="1200" b="1" dirty="0" smtClean="0">
                  <a:effectLst>
                    <a:outerShdw blurRad="50800" dist="38100" dir="2700000" algn="tl" rotWithShape="0">
                      <a:prstClr val="black">
                        <a:alpha val="40000"/>
                      </a:prstClr>
                    </a:outerShdw>
                  </a:effectLst>
                </a:rPr>
                <a:t>fatal </a:t>
              </a:r>
              <a:r>
                <a:rPr lang="en-US" dirty="0" smtClean="0">
                  <a:effectLst>
                    <a:outerShdw blurRad="50800" dist="38100" dir="2700000" algn="tl" rotWithShape="0">
                      <a:prstClr val="black">
                        <a:alpha val="40000"/>
                      </a:prstClr>
                    </a:outerShdw>
                  </a:effectLst>
                </a:rPr>
                <a:t>                                              125                                 </a:t>
              </a:r>
              <a:r>
                <a:rPr lang="en-US" sz="1200" b="1" dirty="0" smtClean="0">
                  <a:effectLst>
                    <a:outerShdw blurRad="50800" dist="38100" dir="2700000" algn="tl" rotWithShape="0">
                      <a:prstClr val="black">
                        <a:alpha val="40000"/>
                      </a:prstClr>
                    </a:outerShdw>
                  </a:effectLst>
                </a:rPr>
                <a:t>feature</a:t>
              </a: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r>
                <a:rPr lang="en-US" sz="1200" b="1" dirty="0" err="1" smtClean="0">
                  <a:effectLst>
                    <a:outerShdw blurRad="50800" dist="38100" dir="2700000" algn="tl" rotWithShape="0">
                      <a:prstClr val="black">
                        <a:alpha val="40000"/>
                      </a:prstClr>
                    </a:outerShdw>
                  </a:effectLst>
                </a:rPr>
                <a:t>fa·tal</a:t>
              </a:r>
              <a:r>
                <a:rPr lang="en-US" sz="1200" dirty="0" smtClean="0">
                  <a:effectLst>
                    <a:outerShdw blurRad="50800" dist="38100" dir="2700000" algn="tl" rotWithShape="0">
                      <a:prstClr val="black">
                        <a:alpha val="40000"/>
                      </a:prstClr>
                    </a:outerShdw>
                  </a:effectLst>
                </a:rPr>
                <a:t> (‘</a:t>
              </a:r>
              <a:r>
                <a:rPr lang="en-US" sz="1200" dirty="0" err="1" smtClean="0">
                  <a:effectLst>
                    <a:outerShdw blurRad="50800" dist="38100" dir="2700000" algn="tl" rotWithShape="0">
                      <a:prstClr val="black">
                        <a:alpha val="40000"/>
                      </a:prstClr>
                    </a:outerShdw>
                  </a:effectLst>
                </a:rPr>
                <a:t>fātl</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a:t>
              </a:r>
              <a:r>
                <a:rPr lang="en-US" sz="1200" dirty="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1.  Proceeding from fate   2.           </a:t>
              </a:r>
              <a:r>
                <a:rPr lang="en-US" sz="1200" b="1" dirty="0" err="1" smtClean="0">
                  <a:effectLst>
                    <a:outerShdw blurRad="50800" dist="38100" dir="2700000" algn="tl" rotWithShape="0">
                      <a:prstClr val="black">
                        <a:alpha val="40000"/>
                      </a:prstClr>
                    </a:outerShdw>
                  </a:effectLst>
                </a:rPr>
                <a:t>fea·si·ble</a:t>
              </a:r>
              <a:r>
                <a:rPr lang="en-US" sz="1200" dirty="0" smtClean="0">
                  <a:effectLst>
                    <a:outerShdw blurRad="50800" dist="38100" dir="2700000" algn="tl" rotWithShape="0">
                      <a:prstClr val="black">
                        <a:alpha val="40000"/>
                      </a:prstClr>
                    </a:outerShdw>
                  </a:effectLst>
                </a:rPr>
                <a:t> (fee-</a:t>
              </a:r>
              <a:r>
                <a:rPr lang="en-US" sz="1200" dirty="0" err="1" smtClean="0">
                  <a:effectLst>
                    <a:outerShdw blurRad="50800" dist="38100" dir="2700000" algn="tl" rotWithShape="0">
                      <a:prstClr val="black">
                        <a:alpha val="40000"/>
                      </a:prstClr>
                    </a:outerShdw>
                  </a:effectLst>
                </a:rPr>
                <a:t>zuh</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buh</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1.  Capable of  </a:t>
              </a:r>
            </a:p>
            <a:p>
              <a:r>
                <a:rPr lang="en-US" sz="1200" dirty="0" smtClean="0">
                  <a:effectLst>
                    <a:outerShdw blurRad="50800" dist="38100" dir="2700000" algn="tl" rotWithShape="0">
                      <a:prstClr val="black">
                        <a:alpha val="40000"/>
                      </a:prstClr>
                    </a:outerShdw>
                  </a:effectLst>
                </a:rPr>
                <a:t>causing death  3.  influencing or concerned          being done, effected  2.  that may be done</a:t>
              </a:r>
            </a:p>
            <a:p>
              <a:r>
                <a:rPr lang="en-US" sz="1200" dirty="0" smtClean="0">
                  <a:effectLst>
                    <a:outerShdw blurRad="50800" dist="38100" dir="2700000" algn="tl" rotWithShape="0">
                      <a:prstClr val="black">
                        <a:alpha val="40000"/>
                      </a:prstClr>
                    </a:outerShdw>
                  </a:effectLst>
                </a:rPr>
                <a:t>with fate  4.  causing destruction, misfortune,      practicable  3.  suitable.   </a:t>
              </a:r>
              <a:r>
                <a:rPr lang="en-US" sz="1200" i="1" dirty="0" smtClean="0">
                  <a:effectLst>
                    <a:outerShdw blurRad="50800" dist="38100" dir="2700000" algn="tl" rotWithShape="0">
                      <a:prstClr val="black">
                        <a:alpha val="40000"/>
                      </a:prstClr>
                    </a:outerShdw>
                  </a:effectLst>
                </a:rPr>
                <a:t>Is that road feasible</a:t>
              </a:r>
            </a:p>
            <a:p>
              <a:r>
                <a:rPr lang="en-US" sz="1200" i="1" dirty="0" smtClean="0">
                  <a:effectLst>
                    <a:outerShdw blurRad="50800" dist="38100" dir="2700000" algn="tl" rotWithShape="0">
                      <a:prstClr val="black">
                        <a:alpha val="40000"/>
                      </a:prstClr>
                    </a:outerShdw>
                  </a:effectLst>
                </a:rPr>
                <a:t>ruin, or failure.    That fatal day has finally             for travel?</a:t>
              </a:r>
            </a:p>
            <a:p>
              <a:r>
                <a:rPr lang="en-US" sz="1200" i="1" dirty="0" smtClean="0">
                  <a:effectLst>
                    <a:outerShdw blurRad="50800" dist="38100" dir="2700000" algn="tl" rotWithShape="0">
                      <a:prstClr val="black">
                        <a:alpha val="40000"/>
                      </a:prstClr>
                    </a:outerShdw>
                  </a:effectLst>
                </a:rPr>
                <a:t>arrived.                                                                          </a:t>
              </a:r>
              <a:r>
                <a:rPr lang="en-US" sz="1200" b="1" dirty="0" smtClean="0"/>
                <a:t>feast </a:t>
              </a:r>
              <a:r>
                <a:rPr lang="en-US" sz="1200" dirty="0"/>
                <a:t>(</a:t>
              </a:r>
              <a:r>
                <a:rPr lang="en-US" sz="1200" dirty="0" err="1"/>
                <a:t>fēst</a:t>
              </a:r>
              <a:r>
                <a:rPr lang="en-US" sz="1200" dirty="0"/>
                <a:t>), </a:t>
              </a:r>
              <a:r>
                <a:rPr lang="en-US" sz="1200" b="1" dirty="0"/>
                <a:t>n</a:t>
              </a:r>
              <a:r>
                <a:rPr lang="en-US" sz="1200" dirty="0"/>
                <a:t>.  1.  a banquet  2.  a festival, </a:t>
              </a:r>
              <a:r>
                <a:rPr lang="en-US" sz="1200" dirty="0" smtClean="0"/>
                <a:t>that</a:t>
              </a:r>
              <a:endParaRPr lang="en-US" sz="1200" i="1" dirty="0" smtClean="0">
                <a:effectLst>
                  <a:outerShdw blurRad="50800" dist="38100" dir="2700000" algn="tl" rotWithShape="0">
                    <a:prstClr val="black">
                      <a:alpha val="40000"/>
                    </a:prstClr>
                  </a:outerShdw>
                </a:effectLst>
              </a:endParaRPr>
            </a:p>
            <a:p>
              <a:r>
                <a:rPr lang="en-US" sz="1200" b="1" dirty="0" smtClean="0"/>
                <a:t>fatigue</a:t>
              </a:r>
              <a:r>
                <a:rPr lang="en-US" sz="1200" dirty="0" smtClean="0"/>
                <a:t> (</a:t>
              </a:r>
              <a:r>
                <a:rPr lang="en-US" sz="1200" dirty="0" err="1" smtClean="0"/>
                <a:t>fa-tēg</a:t>
              </a:r>
              <a:r>
                <a:rPr lang="en-US" sz="1200" dirty="0" smtClean="0"/>
                <a:t>),</a:t>
              </a:r>
              <a:r>
                <a:rPr lang="en-US" sz="1200" b="1" dirty="0" smtClean="0"/>
                <a:t>v.</a:t>
              </a:r>
              <a:r>
                <a:rPr lang="en-US" sz="1200" dirty="0" smtClean="0"/>
                <a:t>  1. To employ to weariness        which delights and entertains.  </a:t>
              </a:r>
              <a:r>
                <a:rPr lang="en-US" sz="1200" i="1" dirty="0" smtClean="0"/>
                <a:t>We had a</a:t>
              </a:r>
            </a:p>
            <a:p>
              <a:r>
                <a:rPr lang="en-US" sz="1200" dirty="0" smtClean="0"/>
                <a:t>from bodily or mental exertion 2.  to harass          </a:t>
              </a:r>
              <a:r>
                <a:rPr lang="en-US" sz="1200" i="1" dirty="0" smtClean="0"/>
                <a:t>large feast for Thanksgiving.</a:t>
              </a:r>
            </a:p>
            <a:p>
              <a:r>
                <a:rPr lang="en-US" sz="1200" dirty="0" smtClean="0"/>
                <a:t>with toil or labor.   </a:t>
              </a:r>
              <a:r>
                <a:rPr lang="en-US" sz="1200" i="1" dirty="0" smtClean="0"/>
                <a:t>I had a fatigue of driving          </a:t>
              </a:r>
              <a:r>
                <a:rPr lang="en-US" sz="1200" b="1" dirty="0" err="1">
                  <a:effectLst>
                    <a:outerShdw blurRad="50800" dist="38100" dir="2700000" algn="tl" rotWithShape="0">
                      <a:prstClr val="black">
                        <a:alpha val="40000"/>
                      </a:prstClr>
                    </a:outerShdw>
                  </a:effectLst>
                </a:rPr>
                <a:t>feath·er</a:t>
              </a:r>
              <a:r>
                <a:rPr lang="en-US" sz="1200" dirty="0">
                  <a:effectLst>
                    <a:outerShdw blurRad="50800" dist="38100" dir="2700000" algn="tl" rotWithShape="0">
                      <a:prstClr val="black">
                        <a:alpha val="40000"/>
                      </a:prstClr>
                    </a:outerShdw>
                  </a:effectLst>
                </a:rPr>
                <a:t> (</a:t>
              </a:r>
              <a:r>
                <a:rPr lang="en-US" sz="1200" dirty="0" err="1">
                  <a:effectLst>
                    <a:outerShdw blurRad="50800" dist="38100" dir="2700000" algn="tl" rotWithShape="0">
                      <a:prstClr val="black">
                        <a:alpha val="40000"/>
                      </a:prstClr>
                    </a:outerShdw>
                  </a:effectLst>
                </a:rPr>
                <a:t>feth-er</a:t>
              </a:r>
              <a:r>
                <a:rPr lang="en-US" sz="1200" dirty="0">
                  <a:effectLst>
                    <a:outerShdw blurRad="50800" dist="38100" dir="2700000" algn="tl" rotWithShape="0">
                      <a:prstClr val="black">
                        <a:alpha val="40000"/>
                      </a:prstClr>
                    </a:outerShdw>
                  </a:effectLst>
                </a:rPr>
                <a:t>), n.  1.  One of the </a:t>
              </a:r>
              <a:r>
                <a:rPr lang="en-US" sz="1200" dirty="0" smtClean="0">
                  <a:effectLst>
                    <a:outerShdw blurRad="50800" dist="38100" dir="2700000" algn="tl" rotWithShape="0">
                      <a:prstClr val="black">
                        <a:alpha val="40000"/>
                      </a:prstClr>
                    </a:outerShdw>
                  </a:effectLst>
                </a:rPr>
                <a:t>growths</a:t>
              </a:r>
              <a:endParaRPr lang="en-US" sz="1200" i="1" dirty="0" smtClean="0"/>
            </a:p>
            <a:p>
              <a:r>
                <a:rPr lang="en-US" sz="1200" i="1" dirty="0" smtClean="0"/>
                <a:t>too many hours.                                                           </a:t>
              </a:r>
              <a:r>
                <a:rPr lang="en-US" sz="1200" dirty="0" smtClean="0"/>
                <a:t>which form the covering of birds.  2.  kind,</a:t>
              </a:r>
              <a:endParaRPr lang="en-US" dirty="0"/>
            </a:p>
            <a:p>
              <a:r>
                <a:rPr lang="en-US" sz="1200" b="1" dirty="0" err="1" smtClean="0">
                  <a:effectLst>
                    <a:outerShdw blurRad="50800" dist="38100" dir="2700000" algn="tl" rotWithShape="0">
                      <a:prstClr val="black">
                        <a:alpha val="40000"/>
                      </a:prstClr>
                    </a:outerShdw>
                  </a:effectLst>
                </a:rPr>
                <a:t>fat·ten</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fat‘n</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v.</a:t>
              </a:r>
              <a:r>
                <a:rPr lang="en-US" sz="1200" dirty="0" smtClean="0">
                  <a:effectLst>
                    <a:outerShdw blurRad="50800" dist="38100" dir="2700000" algn="tl" rotWithShape="0">
                      <a:prstClr val="black">
                        <a:alpha val="40000"/>
                      </a:prstClr>
                    </a:outerShdw>
                  </a:effectLst>
                </a:rPr>
                <a:t>  1.  To make fat  2.  to feed for     </a:t>
              </a:r>
              <a:r>
                <a:rPr lang="en-US" sz="1200" dirty="0" smtClean="0"/>
                <a:t>character, nature.  </a:t>
              </a:r>
              <a:r>
                <a:rPr lang="en-US" sz="1200" i="1" dirty="0" smtClean="0"/>
                <a:t>The boys found a feather.</a:t>
              </a:r>
            </a:p>
            <a:p>
              <a:r>
                <a:rPr lang="en-US" sz="1200" dirty="0" smtClean="0">
                  <a:effectLst>
                    <a:outerShdw blurRad="50800" dist="38100" dir="2700000" algn="tl" rotWithShape="0">
                      <a:prstClr val="black">
                        <a:alpha val="40000"/>
                      </a:prstClr>
                    </a:outerShdw>
                  </a:effectLst>
                </a:rPr>
                <a:t>slaughter   3.  to make fertile.   </a:t>
              </a:r>
              <a:r>
                <a:rPr lang="en-US" sz="1200" i="1" dirty="0" smtClean="0">
                  <a:effectLst>
                    <a:outerShdw blurRad="50800" dist="38100" dir="2700000" algn="tl" rotWithShape="0">
                      <a:prstClr val="black">
                        <a:alpha val="40000"/>
                      </a:prstClr>
                    </a:outerShdw>
                  </a:effectLst>
                </a:rPr>
                <a:t>The  mother</a:t>
              </a:r>
              <a:r>
                <a:rPr lang="en-US" sz="1200" dirty="0" smtClean="0">
                  <a:effectLst>
                    <a:outerShdw blurRad="50800" dist="38100" dir="2700000" algn="tl" rotWithShape="0">
                      <a:prstClr val="black">
                        <a:alpha val="40000"/>
                      </a:prstClr>
                    </a:outerShdw>
                  </a:effectLst>
                </a:rPr>
                <a:t>           </a:t>
              </a:r>
              <a:r>
                <a:rPr lang="en-US" sz="1200" b="1" dirty="0" err="1" smtClean="0">
                  <a:effectLst>
                    <a:outerShdw blurRad="50800" dist="38100" dir="2700000" algn="tl" rotWithShape="0">
                      <a:prstClr val="black">
                        <a:alpha val="40000"/>
                      </a:prstClr>
                    </a:outerShdw>
                  </a:effectLst>
                </a:rPr>
                <a:t>fea·ture</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(fee-</a:t>
              </a:r>
              <a:r>
                <a:rPr lang="en-US" sz="1200" dirty="0" err="1" smtClean="0">
                  <a:effectLst>
                    <a:outerShdw blurRad="50800" dist="38100" dir="2700000" algn="tl" rotWithShape="0">
                      <a:prstClr val="black">
                        <a:alpha val="40000"/>
                      </a:prstClr>
                    </a:outerShdw>
                  </a:effectLst>
                </a:rPr>
                <a:t>cher</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The make or cast of</a:t>
              </a:r>
            </a:p>
            <a:p>
              <a:r>
                <a:rPr lang="en-US" sz="1200" i="1" dirty="0" smtClean="0">
                  <a:effectLst>
                    <a:outerShdw blurRad="50800" dist="38100" dir="2700000" algn="tl" rotWithShape="0">
                      <a:prstClr val="black">
                        <a:alpha val="40000"/>
                      </a:prstClr>
                    </a:outerShdw>
                  </a:effectLst>
                </a:rPr>
                <a:t>duck will fatten her babies.                                        </a:t>
              </a:r>
              <a:r>
                <a:rPr lang="en-US" sz="1200" dirty="0" smtClean="0"/>
                <a:t>any part of the face  2.  something offered as</a:t>
              </a:r>
            </a:p>
            <a:p>
              <a:r>
                <a:rPr lang="en-US" sz="1200" b="1" dirty="0" smtClean="0"/>
                <a:t>fauna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fä‘na</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A collective term for  the        special attraction.  </a:t>
              </a:r>
              <a:r>
                <a:rPr lang="en-US" sz="1200" i="1" dirty="0" smtClean="0">
                  <a:effectLst>
                    <a:outerShdw blurRad="50800" dist="38100" dir="2700000" algn="tl" rotWithShape="0">
                      <a:prstClr val="black">
                        <a:alpha val="40000"/>
                      </a:prstClr>
                    </a:outerShdw>
                  </a:effectLst>
                </a:rPr>
                <a:t>The game had new  </a:t>
              </a:r>
            </a:p>
            <a:p>
              <a:r>
                <a:rPr lang="en-US" sz="1200" dirty="0" smtClean="0">
                  <a:effectLst>
                    <a:outerShdw blurRad="50800" dist="38100" dir="2700000" algn="tl" rotWithShape="0">
                      <a:prstClr val="black">
                        <a:alpha val="40000"/>
                      </a:prstClr>
                    </a:outerShdw>
                  </a:effectLst>
                </a:rPr>
                <a:t>animals peculiar to a region or epoch.  2.  a           </a:t>
              </a:r>
              <a:r>
                <a:rPr lang="en-US" sz="1200" i="1" dirty="0" smtClean="0">
                  <a:effectLst>
                    <a:outerShdw blurRad="50800" dist="38100" dir="2700000" algn="tl" rotWithShape="0">
                      <a:prstClr val="black">
                        <a:alpha val="40000"/>
                      </a:prstClr>
                    </a:outerShdw>
                  </a:effectLst>
                </a:rPr>
                <a:t>features.</a:t>
              </a:r>
            </a:p>
            <a:p>
              <a:r>
                <a:rPr lang="en-US" sz="1200" dirty="0" smtClean="0">
                  <a:effectLst>
                    <a:outerShdw blurRad="50800" dist="38100" dir="2700000" algn="tl" rotWithShape="0">
                      <a:prstClr val="black">
                        <a:alpha val="40000"/>
                      </a:prstClr>
                    </a:outerShdw>
                  </a:effectLst>
                </a:rPr>
                <a:t>descriptive list of such animals.  </a:t>
              </a:r>
              <a:r>
                <a:rPr lang="en-US" sz="1200" i="1" dirty="0" smtClean="0"/>
                <a:t>They were</a:t>
              </a:r>
            </a:p>
            <a:p>
              <a:r>
                <a:rPr lang="en-US" sz="1200" i="1" dirty="0" smtClean="0"/>
                <a:t>inspired by the </a:t>
              </a:r>
              <a:r>
                <a:rPr lang="en-US" sz="1200" i="1" dirty="0" err="1" smtClean="0"/>
                <a:t>fuana</a:t>
              </a:r>
              <a:r>
                <a:rPr lang="en-US" sz="1200" i="1" dirty="0" smtClean="0"/>
                <a:t>.</a:t>
              </a:r>
            </a:p>
            <a:p>
              <a:endParaRPr lang="en-US" sz="1200" dirty="0" smtClean="0"/>
            </a:p>
            <a:p>
              <a:pPr algn="ctr"/>
              <a:r>
                <a:rPr lang="en-US" dirty="0" smtClean="0">
                  <a:effectLst>
                    <a:outerShdw blurRad="50800" dist="38100" dir="2700000" algn="tl" rotWithShape="0">
                      <a:prstClr val="black">
                        <a:alpha val="40000"/>
                      </a:prstClr>
                    </a:outerShdw>
                  </a:effectLst>
                </a:rPr>
                <a:t>  </a:t>
              </a:r>
            </a:p>
            <a:p>
              <a:pPr algn="ctr"/>
              <a:endParaRPr lang="en-US"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i="1" dirty="0" smtClean="0">
                  <a:solidFill>
                    <a:schemeClr val="bg1"/>
                  </a:solidFill>
                </a:rPr>
                <a:t>.</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cxnSp>
          <p:nvCxnSpPr>
            <p:cNvPr id="7" name="Straight Connector 6"/>
            <p:cNvCxnSpPr/>
            <p:nvPr/>
          </p:nvCxnSpPr>
          <p:spPr>
            <a:xfrm>
              <a:off x="778386" y="1905000"/>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3960624" y="2057400"/>
              <a:ext cx="0" cy="320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304800" y="5410200"/>
            <a:ext cx="8534400" cy="584775"/>
          </a:xfrm>
          <a:prstGeom prst="rect">
            <a:avLst/>
          </a:prstGeom>
          <a:noFill/>
        </p:spPr>
        <p:txBody>
          <a:bodyPr wrap="square" rtlCol="0">
            <a:spAutoFit/>
          </a:bodyPr>
          <a:lstStyle/>
          <a:p>
            <a:r>
              <a:rPr lang="en-US" sz="3200" b="1" dirty="0" smtClean="0">
                <a:solidFill>
                  <a:schemeClr val="bg1"/>
                </a:solidFill>
              </a:rPr>
              <a:t>5.  What is the last word on this page?</a:t>
            </a:r>
            <a:endParaRPr lang="en-US" sz="3200" b="1" dirty="0">
              <a:solidFill>
                <a:schemeClr val="bg1"/>
              </a:solidFill>
            </a:endParaRPr>
          </a:p>
        </p:txBody>
      </p:sp>
      <p:sp>
        <p:nvSpPr>
          <p:cNvPr id="10" name="Left Arrow Callout 9"/>
          <p:cNvSpPr/>
          <p:nvPr/>
        </p:nvSpPr>
        <p:spPr>
          <a:xfrm>
            <a:off x="4191000" y="5943600"/>
            <a:ext cx="2503098" cy="614809"/>
          </a:xfrm>
          <a:prstGeom prst="leftArrowCallou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feature</a:t>
            </a:r>
            <a:endParaRPr lang="en-US" dirty="0">
              <a:solidFill>
                <a:schemeClr val="tx1"/>
              </a:solidFill>
            </a:endParaRPr>
          </a:p>
        </p:txBody>
      </p:sp>
      <p:sp>
        <p:nvSpPr>
          <p:cNvPr id="11" name="Rectangle 10"/>
          <p:cNvSpPr/>
          <p:nvPr/>
        </p:nvSpPr>
        <p:spPr>
          <a:xfrm>
            <a:off x="6008298" y="1562100"/>
            <a:ext cx="685800" cy="342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38600" y="4038600"/>
            <a:ext cx="685800"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51298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smtClean="0">
                <a:solidFill>
                  <a:schemeClr val="tx2">
                    <a:lumMod val="90000"/>
                  </a:schemeClr>
                </a:solidFill>
              </a:rPr>
              <a:t>  </a:t>
            </a:r>
            <a:endParaRPr lang="en-US" sz="2400" u="sng" dirty="0">
              <a:solidFill>
                <a:schemeClr val="tx2">
                  <a:lumMod val="90000"/>
                </a:schemeClr>
              </a:solidFill>
              <a:latin typeface="Minnie" panose="00000400000000000000" pitchFamily="2" charset="0"/>
            </a:endParaRPr>
          </a:p>
        </p:txBody>
      </p:sp>
      <p:sp>
        <p:nvSpPr>
          <p:cNvPr id="3" name="TextBox 2"/>
          <p:cNvSpPr txBox="1"/>
          <p:nvPr/>
        </p:nvSpPr>
        <p:spPr>
          <a:xfrm>
            <a:off x="712440" y="6846098"/>
            <a:ext cx="8458200" cy="369332"/>
          </a:xfrm>
          <a:prstGeom prst="rect">
            <a:avLst/>
          </a:prstGeom>
          <a:noFill/>
        </p:spPr>
        <p:txBody>
          <a:bodyPr wrap="square" rtlCol="0">
            <a:spAutoFit/>
          </a:bodyPr>
          <a:lstStyle/>
          <a:p>
            <a:r>
              <a:rPr lang="en-US" dirty="0" smtClean="0"/>
              <a:t>.</a:t>
            </a:r>
            <a:endParaRPr lang="en-US" dirty="0"/>
          </a:p>
        </p:txBody>
      </p:sp>
      <p:grpSp>
        <p:nvGrpSpPr>
          <p:cNvPr id="32" name="Group 31"/>
          <p:cNvGrpSpPr/>
          <p:nvPr/>
        </p:nvGrpSpPr>
        <p:grpSpPr>
          <a:xfrm>
            <a:off x="698634" y="1371600"/>
            <a:ext cx="6404352" cy="3886200"/>
            <a:chOff x="758448" y="1371600"/>
            <a:chExt cx="6404352" cy="3886200"/>
          </a:xfrm>
        </p:grpSpPr>
        <p:sp>
          <p:nvSpPr>
            <p:cNvPr id="9" name="Flowchart: Process 8"/>
            <p:cNvSpPr/>
            <p:nvPr/>
          </p:nvSpPr>
          <p:spPr>
            <a:xfrm>
              <a:off x="758448" y="1371600"/>
              <a:ext cx="6404352" cy="3886200"/>
            </a:xfrm>
            <a:prstGeom prst="flowChartProcess">
              <a:avLst/>
            </a:prstGeom>
            <a:effectLst>
              <a:outerShdw blurRad="95000" rotWithShape="0">
                <a:srgbClr val="000000">
                  <a:alpha val="50000"/>
                </a:srgbClr>
              </a:outerShdw>
              <a:softEdge rad="3175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r>
                <a:rPr lang="en-US" sz="1200" b="1" dirty="0" smtClean="0">
                  <a:effectLst>
                    <a:outerShdw blurRad="50800" dist="38100" dir="2700000" algn="tl" rotWithShape="0">
                      <a:prstClr val="black">
                        <a:alpha val="40000"/>
                      </a:prstClr>
                    </a:outerShdw>
                  </a:effectLst>
                </a:rPr>
                <a:t>fatal </a:t>
              </a:r>
              <a:r>
                <a:rPr lang="en-US" dirty="0" smtClean="0">
                  <a:effectLst>
                    <a:outerShdw blurRad="50800" dist="38100" dir="2700000" algn="tl" rotWithShape="0">
                      <a:prstClr val="black">
                        <a:alpha val="40000"/>
                      </a:prstClr>
                    </a:outerShdw>
                  </a:effectLst>
                </a:rPr>
                <a:t>                                              125                                 </a:t>
              </a:r>
              <a:r>
                <a:rPr lang="en-US" sz="1200" b="1" dirty="0" smtClean="0">
                  <a:effectLst>
                    <a:outerShdw blurRad="50800" dist="38100" dir="2700000" algn="tl" rotWithShape="0">
                      <a:prstClr val="black">
                        <a:alpha val="40000"/>
                      </a:prstClr>
                    </a:outerShdw>
                  </a:effectLst>
                </a:rPr>
                <a:t>feature</a:t>
              </a: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r>
                <a:rPr lang="en-US" sz="1200" b="1" dirty="0" err="1" smtClean="0">
                  <a:effectLst>
                    <a:outerShdw blurRad="50800" dist="38100" dir="2700000" algn="tl" rotWithShape="0">
                      <a:prstClr val="black">
                        <a:alpha val="40000"/>
                      </a:prstClr>
                    </a:outerShdw>
                  </a:effectLst>
                </a:rPr>
                <a:t>fa·tal</a:t>
              </a:r>
              <a:r>
                <a:rPr lang="en-US" sz="1200" dirty="0" smtClean="0">
                  <a:effectLst>
                    <a:outerShdw blurRad="50800" dist="38100" dir="2700000" algn="tl" rotWithShape="0">
                      <a:prstClr val="black">
                        <a:alpha val="40000"/>
                      </a:prstClr>
                    </a:outerShdw>
                  </a:effectLst>
                </a:rPr>
                <a:t> (‘</a:t>
              </a:r>
              <a:r>
                <a:rPr lang="en-US" sz="1200" dirty="0" err="1" smtClean="0">
                  <a:effectLst>
                    <a:outerShdw blurRad="50800" dist="38100" dir="2700000" algn="tl" rotWithShape="0">
                      <a:prstClr val="black">
                        <a:alpha val="40000"/>
                      </a:prstClr>
                    </a:outerShdw>
                  </a:effectLst>
                </a:rPr>
                <a:t>fātl</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a:t>
              </a:r>
              <a:r>
                <a:rPr lang="en-US" sz="1200" dirty="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1.  Proceeding from fate   2.           </a:t>
              </a:r>
              <a:r>
                <a:rPr lang="en-US" sz="1200" b="1" dirty="0" err="1" smtClean="0">
                  <a:effectLst>
                    <a:outerShdw blurRad="50800" dist="38100" dir="2700000" algn="tl" rotWithShape="0">
                      <a:prstClr val="black">
                        <a:alpha val="40000"/>
                      </a:prstClr>
                    </a:outerShdw>
                  </a:effectLst>
                </a:rPr>
                <a:t>fea·si·ble</a:t>
              </a:r>
              <a:r>
                <a:rPr lang="en-US" sz="1200" dirty="0" smtClean="0">
                  <a:effectLst>
                    <a:outerShdw blurRad="50800" dist="38100" dir="2700000" algn="tl" rotWithShape="0">
                      <a:prstClr val="black">
                        <a:alpha val="40000"/>
                      </a:prstClr>
                    </a:outerShdw>
                  </a:effectLst>
                </a:rPr>
                <a:t> (fee-</a:t>
              </a:r>
              <a:r>
                <a:rPr lang="en-US" sz="1200" dirty="0" err="1" smtClean="0">
                  <a:effectLst>
                    <a:outerShdw blurRad="50800" dist="38100" dir="2700000" algn="tl" rotWithShape="0">
                      <a:prstClr val="black">
                        <a:alpha val="40000"/>
                      </a:prstClr>
                    </a:outerShdw>
                  </a:effectLst>
                </a:rPr>
                <a:t>zuh</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buh</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1.  Capable of  </a:t>
              </a:r>
            </a:p>
            <a:p>
              <a:r>
                <a:rPr lang="en-US" sz="1200" dirty="0" smtClean="0">
                  <a:effectLst>
                    <a:outerShdw blurRad="50800" dist="38100" dir="2700000" algn="tl" rotWithShape="0">
                      <a:prstClr val="black">
                        <a:alpha val="40000"/>
                      </a:prstClr>
                    </a:outerShdw>
                  </a:effectLst>
                </a:rPr>
                <a:t>causing death  3.  influencing or concerned          being done, effected  2.  that may be done</a:t>
              </a:r>
            </a:p>
            <a:p>
              <a:r>
                <a:rPr lang="en-US" sz="1200" dirty="0" smtClean="0">
                  <a:effectLst>
                    <a:outerShdw blurRad="50800" dist="38100" dir="2700000" algn="tl" rotWithShape="0">
                      <a:prstClr val="black">
                        <a:alpha val="40000"/>
                      </a:prstClr>
                    </a:outerShdw>
                  </a:effectLst>
                </a:rPr>
                <a:t>with fate  4.  causing destruction, misfortune,      practicable  3.  suitable.   </a:t>
              </a:r>
              <a:r>
                <a:rPr lang="en-US" sz="1200" i="1" dirty="0" smtClean="0">
                  <a:effectLst>
                    <a:outerShdw blurRad="50800" dist="38100" dir="2700000" algn="tl" rotWithShape="0">
                      <a:prstClr val="black">
                        <a:alpha val="40000"/>
                      </a:prstClr>
                    </a:outerShdw>
                  </a:effectLst>
                </a:rPr>
                <a:t>Is that road feasible</a:t>
              </a:r>
            </a:p>
            <a:p>
              <a:r>
                <a:rPr lang="en-US" sz="1200" i="1" dirty="0" smtClean="0">
                  <a:effectLst>
                    <a:outerShdw blurRad="50800" dist="38100" dir="2700000" algn="tl" rotWithShape="0">
                      <a:prstClr val="black">
                        <a:alpha val="40000"/>
                      </a:prstClr>
                    </a:outerShdw>
                  </a:effectLst>
                </a:rPr>
                <a:t>ruin, or failure.    That fatal day has finally             for travel?</a:t>
              </a:r>
            </a:p>
            <a:p>
              <a:r>
                <a:rPr lang="en-US" sz="1200" i="1" dirty="0" smtClean="0">
                  <a:effectLst>
                    <a:outerShdw blurRad="50800" dist="38100" dir="2700000" algn="tl" rotWithShape="0">
                      <a:prstClr val="black">
                        <a:alpha val="40000"/>
                      </a:prstClr>
                    </a:outerShdw>
                  </a:effectLst>
                </a:rPr>
                <a:t>arrived.                                                                          </a:t>
              </a:r>
              <a:r>
                <a:rPr lang="en-US" sz="1200" b="1" dirty="0" smtClean="0"/>
                <a:t>feast </a:t>
              </a:r>
              <a:r>
                <a:rPr lang="en-US" sz="1200" dirty="0"/>
                <a:t>(</a:t>
              </a:r>
              <a:r>
                <a:rPr lang="en-US" sz="1200" dirty="0" err="1"/>
                <a:t>fēst</a:t>
              </a:r>
              <a:r>
                <a:rPr lang="en-US" sz="1200" dirty="0"/>
                <a:t>), </a:t>
              </a:r>
              <a:r>
                <a:rPr lang="en-US" sz="1200" b="1" dirty="0"/>
                <a:t>n</a:t>
              </a:r>
              <a:r>
                <a:rPr lang="en-US" sz="1200" dirty="0"/>
                <a:t>.  1.  a banquet  2.  a festival, </a:t>
              </a:r>
              <a:r>
                <a:rPr lang="en-US" sz="1200" dirty="0" smtClean="0"/>
                <a:t>that</a:t>
              </a:r>
              <a:endParaRPr lang="en-US" sz="1200" i="1" dirty="0" smtClean="0">
                <a:effectLst>
                  <a:outerShdw blurRad="50800" dist="38100" dir="2700000" algn="tl" rotWithShape="0">
                    <a:prstClr val="black">
                      <a:alpha val="40000"/>
                    </a:prstClr>
                  </a:outerShdw>
                </a:effectLst>
              </a:endParaRPr>
            </a:p>
            <a:p>
              <a:r>
                <a:rPr lang="en-US" sz="1200" b="1" dirty="0" smtClean="0"/>
                <a:t>fatigue</a:t>
              </a:r>
              <a:r>
                <a:rPr lang="en-US" sz="1200" dirty="0" smtClean="0"/>
                <a:t> (</a:t>
              </a:r>
              <a:r>
                <a:rPr lang="en-US" sz="1200" dirty="0" err="1" smtClean="0"/>
                <a:t>fa-tēg</a:t>
              </a:r>
              <a:r>
                <a:rPr lang="en-US" sz="1200" dirty="0" smtClean="0"/>
                <a:t>),</a:t>
              </a:r>
              <a:r>
                <a:rPr lang="en-US" sz="1200" b="1" dirty="0" smtClean="0"/>
                <a:t>v.</a:t>
              </a:r>
              <a:r>
                <a:rPr lang="en-US" sz="1200" dirty="0" smtClean="0"/>
                <a:t>  1. To employ to weariness        which delights and entertains.  </a:t>
              </a:r>
              <a:r>
                <a:rPr lang="en-US" sz="1200" i="1" dirty="0" smtClean="0"/>
                <a:t>We had a</a:t>
              </a:r>
            </a:p>
            <a:p>
              <a:r>
                <a:rPr lang="en-US" sz="1200" dirty="0" smtClean="0"/>
                <a:t>from bodily or mental exertion 2.  to harass          </a:t>
              </a:r>
              <a:r>
                <a:rPr lang="en-US" sz="1200" i="1" dirty="0" smtClean="0"/>
                <a:t>large feast for Thanksgiving.</a:t>
              </a:r>
            </a:p>
            <a:p>
              <a:r>
                <a:rPr lang="en-US" sz="1200" dirty="0" smtClean="0"/>
                <a:t>with toil or labor.   </a:t>
              </a:r>
              <a:r>
                <a:rPr lang="en-US" sz="1200" i="1" dirty="0" smtClean="0"/>
                <a:t>I had a fatigue of driving          </a:t>
              </a:r>
              <a:r>
                <a:rPr lang="en-US" sz="1200" b="1" dirty="0" err="1">
                  <a:effectLst>
                    <a:outerShdw blurRad="50800" dist="38100" dir="2700000" algn="tl" rotWithShape="0">
                      <a:prstClr val="black">
                        <a:alpha val="40000"/>
                      </a:prstClr>
                    </a:outerShdw>
                  </a:effectLst>
                </a:rPr>
                <a:t>feath·er</a:t>
              </a:r>
              <a:r>
                <a:rPr lang="en-US" sz="1200" dirty="0">
                  <a:effectLst>
                    <a:outerShdw blurRad="50800" dist="38100" dir="2700000" algn="tl" rotWithShape="0">
                      <a:prstClr val="black">
                        <a:alpha val="40000"/>
                      </a:prstClr>
                    </a:outerShdw>
                  </a:effectLst>
                </a:rPr>
                <a:t> (</a:t>
              </a:r>
              <a:r>
                <a:rPr lang="en-US" sz="1200" dirty="0" err="1">
                  <a:effectLst>
                    <a:outerShdw blurRad="50800" dist="38100" dir="2700000" algn="tl" rotWithShape="0">
                      <a:prstClr val="black">
                        <a:alpha val="40000"/>
                      </a:prstClr>
                    </a:outerShdw>
                  </a:effectLst>
                </a:rPr>
                <a:t>feth-er</a:t>
              </a:r>
              <a:r>
                <a:rPr lang="en-US" sz="1200" dirty="0">
                  <a:effectLst>
                    <a:outerShdw blurRad="50800" dist="38100" dir="2700000" algn="tl" rotWithShape="0">
                      <a:prstClr val="black">
                        <a:alpha val="40000"/>
                      </a:prstClr>
                    </a:outerShdw>
                  </a:effectLst>
                </a:rPr>
                <a:t>), n.  1.  One of the </a:t>
              </a:r>
              <a:r>
                <a:rPr lang="en-US" sz="1200" dirty="0" smtClean="0">
                  <a:effectLst>
                    <a:outerShdw blurRad="50800" dist="38100" dir="2700000" algn="tl" rotWithShape="0">
                      <a:prstClr val="black">
                        <a:alpha val="40000"/>
                      </a:prstClr>
                    </a:outerShdw>
                  </a:effectLst>
                </a:rPr>
                <a:t>growths</a:t>
              </a:r>
              <a:endParaRPr lang="en-US" sz="1200" i="1" dirty="0" smtClean="0"/>
            </a:p>
            <a:p>
              <a:r>
                <a:rPr lang="en-US" sz="1200" i="1" dirty="0" smtClean="0"/>
                <a:t>too many hours.                                                           </a:t>
              </a:r>
              <a:r>
                <a:rPr lang="en-US" sz="1200" dirty="0" smtClean="0"/>
                <a:t>which form the covering of birds.  2.  kind,</a:t>
              </a:r>
              <a:endParaRPr lang="en-US" dirty="0"/>
            </a:p>
            <a:p>
              <a:r>
                <a:rPr lang="en-US" sz="1200" b="1" dirty="0" err="1" smtClean="0">
                  <a:effectLst>
                    <a:outerShdw blurRad="50800" dist="38100" dir="2700000" algn="tl" rotWithShape="0">
                      <a:prstClr val="black">
                        <a:alpha val="40000"/>
                      </a:prstClr>
                    </a:outerShdw>
                  </a:effectLst>
                </a:rPr>
                <a:t>fat·ten</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fat‘n</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v.</a:t>
              </a:r>
              <a:r>
                <a:rPr lang="en-US" sz="1200" dirty="0" smtClean="0">
                  <a:effectLst>
                    <a:outerShdw blurRad="50800" dist="38100" dir="2700000" algn="tl" rotWithShape="0">
                      <a:prstClr val="black">
                        <a:alpha val="40000"/>
                      </a:prstClr>
                    </a:outerShdw>
                  </a:effectLst>
                </a:rPr>
                <a:t>  1.  To make fat  2.  to feed for     </a:t>
              </a:r>
              <a:r>
                <a:rPr lang="en-US" sz="1200" dirty="0" smtClean="0"/>
                <a:t>character, nature.  </a:t>
              </a:r>
              <a:r>
                <a:rPr lang="en-US" sz="1200" i="1" dirty="0" smtClean="0"/>
                <a:t>The boys found a feather.</a:t>
              </a:r>
            </a:p>
            <a:p>
              <a:r>
                <a:rPr lang="en-US" sz="1200" dirty="0" smtClean="0">
                  <a:effectLst>
                    <a:outerShdw blurRad="50800" dist="38100" dir="2700000" algn="tl" rotWithShape="0">
                      <a:prstClr val="black">
                        <a:alpha val="40000"/>
                      </a:prstClr>
                    </a:outerShdw>
                  </a:effectLst>
                </a:rPr>
                <a:t>slaughter   3.  to make fertile.   </a:t>
              </a:r>
              <a:r>
                <a:rPr lang="en-US" sz="1200" i="1" dirty="0" smtClean="0">
                  <a:effectLst>
                    <a:outerShdw blurRad="50800" dist="38100" dir="2700000" algn="tl" rotWithShape="0">
                      <a:prstClr val="black">
                        <a:alpha val="40000"/>
                      </a:prstClr>
                    </a:outerShdw>
                  </a:effectLst>
                </a:rPr>
                <a:t>The  mother</a:t>
              </a:r>
              <a:r>
                <a:rPr lang="en-US" sz="1200" dirty="0" smtClean="0">
                  <a:effectLst>
                    <a:outerShdw blurRad="50800" dist="38100" dir="2700000" algn="tl" rotWithShape="0">
                      <a:prstClr val="black">
                        <a:alpha val="40000"/>
                      </a:prstClr>
                    </a:outerShdw>
                  </a:effectLst>
                </a:rPr>
                <a:t>           </a:t>
              </a:r>
              <a:r>
                <a:rPr lang="en-US" sz="1200" b="1" dirty="0" err="1" smtClean="0">
                  <a:effectLst>
                    <a:outerShdw blurRad="50800" dist="38100" dir="2700000" algn="tl" rotWithShape="0">
                      <a:prstClr val="black">
                        <a:alpha val="40000"/>
                      </a:prstClr>
                    </a:outerShdw>
                  </a:effectLst>
                </a:rPr>
                <a:t>fea·ture</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(fee-</a:t>
              </a:r>
              <a:r>
                <a:rPr lang="en-US" sz="1200" dirty="0" err="1" smtClean="0">
                  <a:effectLst>
                    <a:outerShdw blurRad="50800" dist="38100" dir="2700000" algn="tl" rotWithShape="0">
                      <a:prstClr val="black">
                        <a:alpha val="40000"/>
                      </a:prstClr>
                    </a:outerShdw>
                  </a:effectLst>
                </a:rPr>
                <a:t>cher</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The make or cast of</a:t>
              </a:r>
            </a:p>
            <a:p>
              <a:r>
                <a:rPr lang="en-US" sz="1200" i="1" dirty="0" smtClean="0">
                  <a:effectLst>
                    <a:outerShdw blurRad="50800" dist="38100" dir="2700000" algn="tl" rotWithShape="0">
                      <a:prstClr val="black">
                        <a:alpha val="40000"/>
                      </a:prstClr>
                    </a:outerShdw>
                  </a:effectLst>
                </a:rPr>
                <a:t>duck will fatten her babies.                                        </a:t>
              </a:r>
              <a:r>
                <a:rPr lang="en-US" sz="1200" dirty="0" smtClean="0"/>
                <a:t>any part of the face  2.  something offered as</a:t>
              </a:r>
            </a:p>
            <a:p>
              <a:r>
                <a:rPr lang="en-US" sz="1200" b="1" dirty="0" smtClean="0"/>
                <a:t>fauna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fä‘na</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A collective term for  the        special attraction.  </a:t>
              </a:r>
              <a:r>
                <a:rPr lang="en-US" sz="1200" i="1" dirty="0" smtClean="0">
                  <a:effectLst>
                    <a:outerShdw blurRad="50800" dist="38100" dir="2700000" algn="tl" rotWithShape="0">
                      <a:prstClr val="black">
                        <a:alpha val="40000"/>
                      </a:prstClr>
                    </a:outerShdw>
                  </a:effectLst>
                </a:rPr>
                <a:t>The game had new  </a:t>
              </a:r>
            </a:p>
            <a:p>
              <a:r>
                <a:rPr lang="en-US" sz="1200" dirty="0" smtClean="0">
                  <a:effectLst>
                    <a:outerShdw blurRad="50800" dist="38100" dir="2700000" algn="tl" rotWithShape="0">
                      <a:prstClr val="black">
                        <a:alpha val="40000"/>
                      </a:prstClr>
                    </a:outerShdw>
                  </a:effectLst>
                </a:rPr>
                <a:t>animals peculiar to a region or epoch.  2.  a           </a:t>
              </a:r>
              <a:r>
                <a:rPr lang="en-US" sz="1200" i="1" dirty="0" smtClean="0">
                  <a:effectLst>
                    <a:outerShdw blurRad="50800" dist="38100" dir="2700000" algn="tl" rotWithShape="0">
                      <a:prstClr val="black">
                        <a:alpha val="40000"/>
                      </a:prstClr>
                    </a:outerShdw>
                  </a:effectLst>
                </a:rPr>
                <a:t>features.</a:t>
              </a:r>
            </a:p>
            <a:p>
              <a:r>
                <a:rPr lang="en-US" sz="1200" dirty="0" smtClean="0">
                  <a:effectLst>
                    <a:outerShdw blurRad="50800" dist="38100" dir="2700000" algn="tl" rotWithShape="0">
                      <a:prstClr val="black">
                        <a:alpha val="40000"/>
                      </a:prstClr>
                    </a:outerShdw>
                  </a:effectLst>
                </a:rPr>
                <a:t>descriptive list of such animals.  </a:t>
              </a:r>
              <a:r>
                <a:rPr lang="en-US" sz="1200" i="1" dirty="0" smtClean="0"/>
                <a:t>They were</a:t>
              </a:r>
            </a:p>
            <a:p>
              <a:r>
                <a:rPr lang="en-US" sz="1200" i="1" dirty="0" smtClean="0"/>
                <a:t>inspired by the </a:t>
              </a:r>
              <a:r>
                <a:rPr lang="en-US" sz="1200" i="1" dirty="0" err="1" smtClean="0"/>
                <a:t>fuana</a:t>
              </a:r>
              <a:r>
                <a:rPr lang="en-US" sz="1200" i="1" dirty="0" smtClean="0"/>
                <a:t>.</a:t>
              </a:r>
            </a:p>
            <a:p>
              <a:endParaRPr lang="en-US" sz="1200" dirty="0" smtClean="0"/>
            </a:p>
            <a:p>
              <a:pPr algn="ctr"/>
              <a:r>
                <a:rPr lang="en-US" dirty="0" smtClean="0">
                  <a:effectLst>
                    <a:outerShdw blurRad="50800" dist="38100" dir="2700000" algn="tl" rotWithShape="0">
                      <a:prstClr val="black">
                        <a:alpha val="40000"/>
                      </a:prstClr>
                    </a:outerShdw>
                  </a:effectLst>
                </a:rPr>
                <a:t>  </a:t>
              </a:r>
            </a:p>
            <a:p>
              <a:pPr algn="ctr"/>
              <a:endParaRPr lang="en-US"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i="1" dirty="0" smtClean="0">
                  <a:solidFill>
                    <a:schemeClr val="bg1"/>
                  </a:solidFill>
                </a:rPr>
                <a:t>.</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cxnSp>
          <p:nvCxnSpPr>
            <p:cNvPr id="7" name="Straight Connector 6"/>
            <p:cNvCxnSpPr/>
            <p:nvPr/>
          </p:nvCxnSpPr>
          <p:spPr>
            <a:xfrm>
              <a:off x="778386" y="1905000"/>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3960624" y="2057400"/>
              <a:ext cx="0" cy="320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304800" y="5410200"/>
            <a:ext cx="8610600" cy="1077218"/>
          </a:xfrm>
          <a:prstGeom prst="rect">
            <a:avLst/>
          </a:prstGeom>
          <a:noFill/>
        </p:spPr>
        <p:txBody>
          <a:bodyPr wrap="square" rtlCol="0">
            <a:spAutoFit/>
          </a:bodyPr>
          <a:lstStyle/>
          <a:p>
            <a:r>
              <a:rPr lang="en-US" sz="3200" b="1" dirty="0" smtClean="0">
                <a:solidFill>
                  <a:schemeClr val="bg1"/>
                </a:solidFill>
              </a:rPr>
              <a:t>6.  What is the sample sentence for the word </a:t>
            </a:r>
            <a:r>
              <a:rPr lang="en-US" sz="3200" i="1" dirty="0" smtClean="0">
                <a:solidFill>
                  <a:schemeClr val="bg1"/>
                </a:solidFill>
              </a:rPr>
              <a:t>fatigue</a:t>
            </a:r>
            <a:r>
              <a:rPr lang="en-US" sz="3200" b="1" dirty="0" smtClean="0">
                <a:solidFill>
                  <a:schemeClr val="bg1"/>
                </a:solidFill>
              </a:rPr>
              <a:t>?</a:t>
            </a:r>
            <a:endParaRPr lang="en-US" sz="3200" b="1" dirty="0">
              <a:solidFill>
                <a:schemeClr val="bg1"/>
              </a:solidFill>
            </a:endParaRPr>
          </a:p>
        </p:txBody>
      </p:sp>
      <p:sp>
        <p:nvSpPr>
          <p:cNvPr id="10" name="Left Arrow Callout 9"/>
          <p:cNvSpPr/>
          <p:nvPr/>
        </p:nvSpPr>
        <p:spPr>
          <a:xfrm>
            <a:off x="2590800" y="5965520"/>
            <a:ext cx="5638800" cy="614809"/>
          </a:xfrm>
          <a:prstGeom prst="leftArrowCallou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 had a fatigue of driving too many hours.</a:t>
            </a:r>
            <a:endParaRPr lang="en-US" dirty="0">
              <a:solidFill>
                <a:schemeClr val="tx1"/>
              </a:solidFill>
            </a:endParaRPr>
          </a:p>
        </p:txBody>
      </p:sp>
      <p:grpSp>
        <p:nvGrpSpPr>
          <p:cNvPr id="4" name="Group 3"/>
          <p:cNvGrpSpPr/>
          <p:nvPr/>
        </p:nvGrpSpPr>
        <p:grpSpPr>
          <a:xfrm>
            <a:off x="718572" y="3505200"/>
            <a:ext cx="3035165" cy="438150"/>
            <a:chOff x="698634" y="3524250"/>
            <a:chExt cx="3035165" cy="438150"/>
          </a:xfrm>
        </p:grpSpPr>
        <p:sp>
          <p:nvSpPr>
            <p:cNvPr id="11" name="Rectangle 10"/>
            <p:cNvSpPr/>
            <p:nvPr/>
          </p:nvSpPr>
          <p:spPr>
            <a:xfrm>
              <a:off x="1942380" y="3524250"/>
              <a:ext cx="1791419"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8634" y="3753209"/>
              <a:ext cx="1243746" cy="2091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76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97923" y="457200"/>
            <a:ext cx="4566953" cy="5715000"/>
          </a:xfrm>
        </p:spPr>
      </p:pic>
      <p:sp>
        <p:nvSpPr>
          <p:cNvPr id="6" name="TextBox 5"/>
          <p:cNvSpPr txBox="1"/>
          <p:nvPr/>
        </p:nvSpPr>
        <p:spPr>
          <a:xfrm>
            <a:off x="1447800" y="838199"/>
            <a:ext cx="2362200" cy="738664"/>
          </a:xfrm>
          <a:prstGeom prst="rect">
            <a:avLst/>
          </a:prstGeom>
          <a:noFill/>
        </p:spPr>
        <p:txBody>
          <a:bodyPr wrap="square" rtlCol="0">
            <a:spAutoFit/>
          </a:bodyPr>
          <a:lstStyle/>
          <a:p>
            <a:r>
              <a:rPr lang="en-US" sz="1400" dirty="0" smtClean="0">
                <a:solidFill>
                  <a:schemeClr val="bg1"/>
                </a:solidFill>
              </a:rPr>
              <a:t>What can you do when </a:t>
            </a:r>
          </a:p>
          <a:p>
            <a:r>
              <a:rPr lang="en-US" sz="1400" dirty="0" smtClean="0">
                <a:solidFill>
                  <a:schemeClr val="bg1"/>
                </a:solidFill>
              </a:rPr>
              <a:t>you come across a word and don’t know the meaning?</a:t>
            </a:r>
            <a:endParaRPr lang="en-US" sz="1400" dirty="0">
              <a:solidFill>
                <a:schemeClr val="bg1"/>
              </a:solidFill>
            </a:endParaRPr>
          </a:p>
        </p:txBody>
      </p:sp>
      <p:sp>
        <p:nvSpPr>
          <p:cNvPr id="7" name="TextBox 6"/>
          <p:cNvSpPr txBox="1"/>
          <p:nvPr/>
        </p:nvSpPr>
        <p:spPr>
          <a:xfrm>
            <a:off x="304800" y="4114800"/>
            <a:ext cx="8458200" cy="646331"/>
          </a:xfrm>
          <a:prstGeom prst="rect">
            <a:avLst/>
          </a:prstGeom>
          <a:noFill/>
        </p:spPr>
        <p:txBody>
          <a:bodyPr wrap="square" rtlCol="0">
            <a:spAutoFit/>
          </a:bodyPr>
          <a:lstStyle/>
          <a:p>
            <a:r>
              <a:rPr lang="en-US" sz="3600" dirty="0" smtClean="0">
                <a:solidFill>
                  <a:srgbClr val="993300"/>
                </a:solidFill>
                <a:latin typeface="Minnie" panose="00000400000000000000" pitchFamily="2" charset="0"/>
              </a:rPr>
              <a:t>You Get a D I c t I o n a r y</a:t>
            </a:r>
            <a:endParaRPr lang="en-US" sz="3600" dirty="0">
              <a:solidFill>
                <a:srgbClr val="993300"/>
              </a:solidFill>
              <a:latin typeface="Minnie" panose="00000400000000000000" pitchFamily="2" charset="0"/>
            </a:endParaRPr>
          </a:p>
        </p:txBody>
      </p:sp>
    </p:spTree>
    <p:extLst>
      <p:ext uri="{BB962C8B-B14F-4D97-AF65-F5344CB8AC3E}">
        <p14:creationId xmlns:p14="http://schemas.microsoft.com/office/powerpoint/2010/main" val="355655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smtClean="0">
                <a:solidFill>
                  <a:schemeClr val="tx2">
                    <a:lumMod val="90000"/>
                  </a:schemeClr>
                </a:solidFill>
              </a:rPr>
              <a:t>  </a:t>
            </a:r>
            <a:endParaRPr lang="en-US" sz="2400" u="sng" dirty="0">
              <a:solidFill>
                <a:schemeClr val="tx2">
                  <a:lumMod val="90000"/>
                </a:schemeClr>
              </a:solidFill>
              <a:latin typeface="Minnie" panose="00000400000000000000" pitchFamily="2" charset="0"/>
            </a:endParaRPr>
          </a:p>
        </p:txBody>
      </p:sp>
      <p:sp>
        <p:nvSpPr>
          <p:cNvPr id="3" name="TextBox 2"/>
          <p:cNvSpPr txBox="1"/>
          <p:nvPr/>
        </p:nvSpPr>
        <p:spPr>
          <a:xfrm>
            <a:off x="712440" y="6846098"/>
            <a:ext cx="8458200" cy="369332"/>
          </a:xfrm>
          <a:prstGeom prst="rect">
            <a:avLst/>
          </a:prstGeom>
          <a:noFill/>
        </p:spPr>
        <p:txBody>
          <a:bodyPr wrap="square" rtlCol="0">
            <a:spAutoFit/>
          </a:bodyPr>
          <a:lstStyle/>
          <a:p>
            <a:r>
              <a:rPr lang="en-US" dirty="0" smtClean="0"/>
              <a:t>.</a:t>
            </a:r>
            <a:endParaRPr lang="en-US" dirty="0"/>
          </a:p>
        </p:txBody>
      </p:sp>
      <p:grpSp>
        <p:nvGrpSpPr>
          <p:cNvPr id="32" name="Group 31"/>
          <p:cNvGrpSpPr/>
          <p:nvPr/>
        </p:nvGrpSpPr>
        <p:grpSpPr>
          <a:xfrm>
            <a:off x="758448" y="1371600"/>
            <a:ext cx="6404352" cy="3886200"/>
            <a:chOff x="758448" y="1371600"/>
            <a:chExt cx="6404352" cy="3886200"/>
          </a:xfrm>
        </p:grpSpPr>
        <p:sp>
          <p:nvSpPr>
            <p:cNvPr id="9" name="Flowchart: Process 8"/>
            <p:cNvSpPr/>
            <p:nvPr/>
          </p:nvSpPr>
          <p:spPr>
            <a:xfrm>
              <a:off x="758448" y="1371600"/>
              <a:ext cx="6404352" cy="3886200"/>
            </a:xfrm>
            <a:prstGeom prst="flowChartProcess">
              <a:avLst/>
            </a:prstGeom>
            <a:effectLst>
              <a:outerShdw blurRad="95000" rotWithShape="0">
                <a:srgbClr val="000000">
                  <a:alpha val="50000"/>
                </a:srgbClr>
              </a:outerShdw>
              <a:softEdge rad="3175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r>
                <a:rPr lang="en-US" sz="1200" b="1" dirty="0" smtClean="0">
                  <a:effectLst>
                    <a:outerShdw blurRad="50800" dist="38100" dir="2700000" algn="tl" rotWithShape="0">
                      <a:prstClr val="black">
                        <a:alpha val="40000"/>
                      </a:prstClr>
                    </a:outerShdw>
                  </a:effectLst>
                </a:rPr>
                <a:t>fatal </a:t>
              </a:r>
              <a:r>
                <a:rPr lang="en-US" dirty="0" smtClean="0">
                  <a:effectLst>
                    <a:outerShdw blurRad="50800" dist="38100" dir="2700000" algn="tl" rotWithShape="0">
                      <a:prstClr val="black">
                        <a:alpha val="40000"/>
                      </a:prstClr>
                    </a:outerShdw>
                  </a:effectLst>
                </a:rPr>
                <a:t>                                              125                                 </a:t>
              </a:r>
              <a:r>
                <a:rPr lang="en-US" sz="1200" b="1" dirty="0" smtClean="0">
                  <a:effectLst>
                    <a:outerShdw blurRad="50800" dist="38100" dir="2700000" algn="tl" rotWithShape="0">
                      <a:prstClr val="black">
                        <a:alpha val="40000"/>
                      </a:prstClr>
                    </a:outerShdw>
                  </a:effectLst>
                </a:rPr>
                <a:t>feature</a:t>
              </a: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r>
                <a:rPr lang="en-US" sz="1200" b="1" dirty="0" err="1" smtClean="0">
                  <a:effectLst>
                    <a:outerShdw blurRad="50800" dist="38100" dir="2700000" algn="tl" rotWithShape="0">
                      <a:prstClr val="black">
                        <a:alpha val="40000"/>
                      </a:prstClr>
                    </a:outerShdw>
                  </a:effectLst>
                </a:rPr>
                <a:t>fa·tal</a:t>
              </a:r>
              <a:r>
                <a:rPr lang="en-US" sz="1200" dirty="0" smtClean="0">
                  <a:effectLst>
                    <a:outerShdw blurRad="50800" dist="38100" dir="2700000" algn="tl" rotWithShape="0">
                      <a:prstClr val="black">
                        <a:alpha val="40000"/>
                      </a:prstClr>
                    </a:outerShdw>
                  </a:effectLst>
                </a:rPr>
                <a:t> (‘</a:t>
              </a:r>
              <a:r>
                <a:rPr lang="en-US" sz="1200" dirty="0" err="1" smtClean="0">
                  <a:effectLst>
                    <a:outerShdw blurRad="50800" dist="38100" dir="2700000" algn="tl" rotWithShape="0">
                      <a:prstClr val="black">
                        <a:alpha val="40000"/>
                      </a:prstClr>
                    </a:outerShdw>
                  </a:effectLst>
                </a:rPr>
                <a:t>fātl</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a:t>
              </a:r>
              <a:r>
                <a:rPr lang="en-US" sz="1200" dirty="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1.  Proceeding from fate   2.           </a:t>
              </a:r>
              <a:r>
                <a:rPr lang="en-US" sz="1200" b="1" dirty="0" err="1" smtClean="0">
                  <a:effectLst>
                    <a:outerShdw blurRad="50800" dist="38100" dir="2700000" algn="tl" rotWithShape="0">
                      <a:prstClr val="black">
                        <a:alpha val="40000"/>
                      </a:prstClr>
                    </a:outerShdw>
                  </a:effectLst>
                </a:rPr>
                <a:t>fea·si·ble</a:t>
              </a:r>
              <a:r>
                <a:rPr lang="en-US" sz="1200" dirty="0" smtClean="0">
                  <a:effectLst>
                    <a:outerShdw blurRad="50800" dist="38100" dir="2700000" algn="tl" rotWithShape="0">
                      <a:prstClr val="black">
                        <a:alpha val="40000"/>
                      </a:prstClr>
                    </a:outerShdw>
                  </a:effectLst>
                </a:rPr>
                <a:t> (fee-</a:t>
              </a:r>
              <a:r>
                <a:rPr lang="en-US" sz="1200" dirty="0" err="1" smtClean="0">
                  <a:effectLst>
                    <a:outerShdw blurRad="50800" dist="38100" dir="2700000" algn="tl" rotWithShape="0">
                      <a:prstClr val="black">
                        <a:alpha val="40000"/>
                      </a:prstClr>
                    </a:outerShdw>
                  </a:effectLst>
                </a:rPr>
                <a:t>zuh</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buh</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1.  Capable of  </a:t>
              </a:r>
            </a:p>
            <a:p>
              <a:r>
                <a:rPr lang="en-US" sz="1200" dirty="0" smtClean="0">
                  <a:effectLst>
                    <a:outerShdw blurRad="50800" dist="38100" dir="2700000" algn="tl" rotWithShape="0">
                      <a:prstClr val="black">
                        <a:alpha val="40000"/>
                      </a:prstClr>
                    </a:outerShdw>
                  </a:effectLst>
                </a:rPr>
                <a:t>causing death  3.  influencing or concerned          being done, effected  2.  that may be done</a:t>
              </a:r>
            </a:p>
            <a:p>
              <a:r>
                <a:rPr lang="en-US" sz="1200" dirty="0" smtClean="0">
                  <a:effectLst>
                    <a:outerShdw blurRad="50800" dist="38100" dir="2700000" algn="tl" rotWithShape="0">
                      <a:prstClr val="black">
                        <a:alpha val="40000"/>
                      </a:prstClr>
                    </a:outerShdw>
                  </a:effectLst>
                </a:rPr>
                <a:t>with fate  4.  causing destruction, misfortune,      practicable  3.  suitable.   </a:t>
              </a:r>
              <a:r>
                <a:rPr lang="en-US" sz="1200" i="1" dirty="0" smtClean="0">
                  <a:effectLst>
                    <a:outerShdw blurRad="50800" dist="38100" dir="2700000" algn="tl" rotWithShape="0">
                      <a:prstClr val="black">
                        <a:alpha val="40000"/>
                      </a:prstClr>
                    </a:outerShdw>
                  </a:effectLst>
                </a:rPr>
                <a:t>Is that road feasible</a:t>
              </a:r>
            </a:p>
            <a:p>
              <a:r>
                <a:rPr lang="en-US" sz="1200" i="1" dirty="0" smtClean="0">
                  <a:effectLst>
                    <a:outerShdw blurRad="50800" dist="38100" dir="2700000" algn="tl" rotWithShape="0">
                      <a:prstClr val="black">
                        <a:alpha val="40000"/>
                      </a:prstClr>
                    </a:outerShdw>
                  </a:effectLst>
                </a:rPr>
                <a:t>ruin, or failure.    That fatal day has finally             for travel?</a:t>
              </a:r>
            </a:p>
            <a:p>
              <a:r>
                <a:rPr lang="en-US" sz="1200" i="1" dirty="0" smtClean="0">
                  <a:effectLst>
                    <a:outerShdw blurRad="50800" dist="38100" dir="2700000" algn="tl" rotWithShape="0">
                      <a:prstClr val="black">
                        <a:alpha val="40000"/>
                      </a:prstClr>
                    </a:outerShdw>
                  </a:effectLst>
                </a:rPr>
                <a:t>arrived.                                                                          </a:t>
              </a:r>
              <a:r>
                <a:rPr lang="en-US" sz="1200" b="1" dirty="0" smtClean="0"/>
                <a:t>feast </a:t>
              </a:r>
              <a:r>
                <a:rPr lang="en-US" sz="1200" dirty="0"/>
                <a:t>(</a:t>
              </a:r>
              <a:r>
                <a:rPr lang="en-US" sz="1200" dirty="0" err="1"/>
                <a:t>fēst</a:t>
              </a:r>
              <a:r>
                <a:rPr lang="en-US" sz="1200" dirty="0"/>
                <a:t>), </a:t>
              </a:r>
              <a:r>
                <a:rPr lang="en-US" sz="1200" b="1" dirty="0"/>
                <a:t>n</a:t>
              </a:r>
              <a:r>
                <a:rPr lang="en-US" sz="1200" dirty="0"/>
                <a:t>.  1.  a banquet  2.  a festival, </a:t>
              </a:r>
              <a:r>
                <a:rPr lang="en-US" sz="1200" dirty="0" smtClean="0"/>
                <a:t>that</a:t>
              </a:r>
              <a:endParaRPr lang="en-US" sz="1200" i="1" dirty="0" smtClean="0">
                <a:effectLst>
                  <a:outerShdw blurRad="50800" dist="38100" dir="2700000" algn="tl" rotWithShape="0">
                    <a:prstClr val="black">
                      <a:alpha val="40000"/>
                    </a:prstClr>
                  </a:outerShdw>
                </a:effectLst>
              </a:endParaRPr>
            </a:p>
            <a:p>
              <a:r>
                <a:rPr lang="en-US" sz="1200" b="1" dirty="0" smtClean="0"/>
                <a:t>fatigue</a:t>
              </a:r>
              <a:r>
                <a:rPr lang="en-US" sz="1200" dirty="0" smtClean="0"/>
                <a:t> (</a:t>
              </a:r>
              <a:r>
                <a:rPr lang="en-US" sz="1200" dirty="0" err="1" smtClean="0"/>
                <a:t>fa-tēg</a:t>
              </a:r>
              <a:r>
                <a:rPr lang="en-US" sz="1200" dirty="0" smtClean="0"/>
                <a:t>),</a:t>
              </a:r>
              <a:r>
                <a:rPr lang="en-US" sz="1200" b="1" dirty="0" smtClean="0"/>
                <a:t>v.</a:t>
              </a:r>
              <a:r>
                <a:rPr lang="en-US" sz="1200" dirty="0" smtClean="0"/>
                <a:t>  1. To employ to weariness        which delights and entertains.  </a:t>
              </a:r>
              <a:r>
                <a:rPr lang="en-US" sz="1200" i="1" dirty="0" smtClean="0"/>
                <a:t>We had a</a:t>
              </a:r>
            </a:p>
            <a:p>
              <a:r>
                <a:rPr lang="en-US" sz="1200" dirty="0" smtClean="0"/>
                <a:t>from bodily or mental exertion 2.  to harass          </a:t>
              </a:r>
              <a:r>
                <a:rPr lang="en-US" sz="1200" i="1" dirty="0" smtClean="0"/>
                <a:t>large feast for Thanksgiving.</a:t>
              </a:r>
            </a:p>
            <a:p>
              <a:r>
                <a:rPr lang="en-US" sz="1200" dirty="0" smtClean="0"/>
                <a:t>with toil or labor.   </a:t>
              </a:r>
              <a:r>
                <a:rPr lang="en-US" sz="1200" i="1" dirty="0" smtClean="0"/>
                <a:t>I had a fatigue of driving          </a:t>
              </a:r>
              <a:r>
                <a:rPr lang="en-US" sz="1200" b="1" dirty="0" err="1">
                  <a:effectLst>
                    <a:outerShdw blurRad="50800" dist="38100" dir="2700000" algn="tl" rotWithShape="0">
                      <a:prstClr val="black">
                        <a:alpha val="40000"/>
                      </a:prstClr>
                    </a:outerShdw>
                  </a:effectLst>
                </a:rPr>
                <a:t>feath·er</a:t>
              </a:r>
              <a:r>
                <a:rPr lang="en-US" sz="1200" dirty="0">
                  <a:effectLst>
                    <a:outerShdw blurRad="50800" dist="38100" dir="2700000" algn="tl" rotWithShape="0">
                      <a:prstClr val="black">
                        <a:alpha val="40000"/>
                      </a:prstClr>
                    </a:outerShdw>
                  </a:effectLst>
                </a:rPr>
                <a:t> (</a:t>
              </a:r>
              <a:r>
                <a:rPr lang="en-US" sz="1200" dirty="0" err="1">
                  <a:effectLst>
                    <a:outerShdw blurRad="50800" dist="38100" dir="2700000" algn="tl" rotWithShape="0">
                      <a:prstClr val="black">
                        <a:alpha val="40000"/>
                      </a:prstClr>
                    </a:outerShdw>
                  </a:effectLst>
                </a:rPr>
                <a:t>feth-er</a:t>
              </a:r>
              <a:r>
                <a:rPr lang="en-US" sz="1200" dirty="0">
                  <a:effectLst>
                    <a:outerShdw blurRad="50800" dist="38100" dir="2700000" algn="tl" rotWithShape="0">
                      <a:prstClr val="black">
                        <a:alpha val="40000"/>
                      </a:prstClr>
                    </a:outerShdw>
                  </a:effectLst>
                </a:rPr>
                <a:t>), n.  1.  One of the </a:t>
              </a:r>
              <a:r>
                <a:rPr lang="en-US" sz="1200" dirty="0" smtClean="0">
                  <a:effectLst>
                    <a:outerShdw blurRad="50800" dist="38100" dir="2700000" algn="tl" rotWithShape="0">
                      <a:prstClr val="black">
                        <a:alpha val="40000"/>
                      </a:prstClr>
                    </a:outerShdw>
                  </a:effectLst>
                </a:rPr>
                <a:t>growths</a:t>
              </a:r>
              <a:endParaRPr lang="en-US" sz="1200" i="1" dirty="0" smtClean="0"/>
            </a:p>
            <a:p>
              <a:r>
                <a:rPr lang="en-US" sz="1200" i="1" dirty="0" smtClean="0"/>
                <a:t>too many hours.                                                           </a:t>
              </a:r>
              <a:r>
                <a:rPr lang="en-US" sz="1200" dirty="0" smtClean="0"/>
                <a:t>which form the covering of birds.  2.  kind,</a:t>
              </a:r>
              <a:endParaRPr lang="en-US" dirty="0"/>
            </a:p>
            <a:p>
              <a:r>
                <a:rPr lang="en-US" sz="1200" b="1" dirty="0" err="1" smtClean="0">
                  <a:effectLst>
                    <a:outerShdw blurRad="50800" dist="38100" dir="2700000" algn="tl" rotWithShape="0">
                      <a:prstClr val="black">
                        <a:alpha val="40000"/>
                      </a:prstClr>
                    </a:outerShdw>
                  </a:effectLst>
                </a:rPr>
                <a:t>fat·ten</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fat‘n</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v.</a:t>
              </a:r>
              <a:r>
                <a:rPr lang="en-US" sz="1200" dirty="0" smtClean="0">
                  <a:effectLst>
                    <a:outerShdw blurRad="50800" dist="38100" dir="2700000" algn="tl" rotWithShape="0">
                      <a:prstClr val="black">
                        <a:alpha val="40000"/>
                      </a:prstClr>
                    </a:outerShdw>
                  </a:effectLst>
                </a:rPr>
                <a:t>  1.  To make fat  2.  to feed for     </a:t>
              </a:r>
              <a:r>
                <a:rPr lang="en-US" sz="1200" dirty="0" smtClean="0"/>
                <a:t>character, nature.  </a:t>
              </a:r>
              <a:r>
                <a:rPr lang="en-US" sz="1200" i="1" dirty="0" smtClean="0"/>
                <a:t>The boys found a feather.</a:t>
              </a:r>
            </a:p>
            <a:p>
              <a:r>
                <a:rPr lang="en-US" sz="1200" dirty="0" smtClean="0">
                  <a:effectLst>
                    <a:outerShdw blurRad="50800" dist="38100" dir="2700000" algn="tl" rotWithShape="0">
                      <a:prstClr val="black">
                        <a:alpha val="40000"/>
                      </a:prstClr>
                    </a:outerShdw>
                  </a:effectLst>
                </a:rPr>
                <a:t>slaughter   3.  to make fertile.   </a:t>
              </a:r>
              <a:r>
                <a:rPr lang="en-US" sz="1200" i="1" dirty="0" smtClean="0">
                  <a:effectLst>
                    <a:outerShdw blurRad="50800" dist="38100" dir="2700000" algn="tl" rotWithShape="0">
                      <a:prstClr val="black">
                        <a:alpha val="40000"/>
                      </a:prstClr>
                    </a:outerShdw>
                  </a:effectLst>
                </a:rPr>
                <a:t>The  mother</a:t>
              </a:r>
              <a:r>
                <a:rPr lang="en-US" sz="1200" dirty="0" smtClean="0">
                  <a:effectLst>
                    <a:outerShdw blurRad="50800" dist="38100" dir="2700000" algn="tl" rotWithShape="0">
                      <a:prstClr val="black">
                        <a:alpha val="40000"/>
                      </a:prstClr>
                    </a:outerShdw>
                  </a:effectLst>
                </a:rPr>
                <a:t>           </a:t>
              </a:r>
              <a:r>
                <a:rPr lang="en-US" sz="1200" b="1" dirty="0" err="1" smtClean="0">
                  <a:effectLst>
                    <a:outerShdw blurRad="50800" dist="38100" dir="2700000" algn="tl" rotWithShape="0">
                      <a:prstClr val="black">
                        <a:alpha val="40000"/>
                      </a:prstClr>
                    </a:outerShdw>
                  </a:effectLst>
                </a:rPr>
                <a:t>fea·ture</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(fee-</a:t>
              </a:r>
              <a:r>
                <a:rPr lang="en-US" sz="1200" dirty="0" err="1" smtClean="0">
                  <a:effectLst>
                    <a:outerShdw blurRad="50800" dist="38100" dir="2700000" algn="tl" rotWithShape="0">
                      <a:prstClr val="black">
                        <a:alpha val="40000"/>
                      </a:prstClr>
                    </a:outerShdw>
                  </a:effectLst>
                </a:rPr>
                <a:t>cher</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The make or cast of</a:t>
              </a:r>
            </a:p>
            <a:p>
              <a:r>
                <a:rPr lang="en-US" sz="1200" i="1" dirty="0" smtClean="0">
                  <a:effectLst>
                    <a:outerShdw blurRad="50800" dist="38100" dir="2700000" algn="tl" rotWithShape="0">
                      <a:prstClr val="black">
                        <a:alpha val="40000"/>
                      </a:prstClr>
                    </a:outerShdw>
                  </a:effectLst>
                </a:rPr>
                <a:t>duck will fatten her babies.                                        </a:t>
              </a:r>
              <a:r>
                <a:rPr lang="en-US" sz="1200" dirty="0" smtClean="0"/>
                <a:t>any part of the face  2.  something offered as</a:t>
              </a:r>
            </a:p>
            <a:p>
              <a:r>
                <a:rPr lang="en-US" sz="1200" b="1" dirty="0" smtClean="0"/>
                <a:t>fauna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fä‘na</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A collective term for  the        special attraction.  </a:t>
              </a:r>
              <a:r>
                <a:rPr lang="en-US" sz="1200" i="1" dirty="0" smtClean="0">
                  <a:effectLst>
                    <a:outerShdw blurRad="50800" dist="38100" dir="2700000" algn="tl" rotWithShape="0">
                      <a:prstClr val="black">
                        <a:alpha val="40000"/>
                      </a:prstClr>
                    </a:outerShdw>
                  </a:effectLst>
                </a:rPr>
                <a:t>The game had new  </a:t>
              </a:r>
            </a:p>
            <a:p>
              <a:r>
                <a:rPr lang="en-US" sz="1200" dirty="0" smtClean="0">
                  <a:effectLst>
                    <a:outerShdw blurRad="50800" dist="38100" dir="2700000" algn="tl" rotWithShape="0">
                      <a:prstClr val="black">
                        <a:alpha val="40000"/>
                      </a:prstClr>
                    </a:outerShdw>
                  </a:effectLst>
                </a:rPr>
                <a:t>animals peculiar to a region or epoch.  2.  a           </a:t>
              </a:r>
              <a:r>
                <a:rPr lang="en-US" sz="1200" i="1" dirty="0" smtClean="0">
                  <a:effectLst>
                    <a:outerShdw blurRad="50800" dist="38100" dir="2700000" algn="tl" rotWithShape="0">
                      <a:prstClr val="black">
                        <a:alpha val="40000"/>
                      </a:prstClr>
                    </a:outerShdw>
                  </a:effectLst>
                </a:rPr>
                <a:t>features.</a:t>
              </a:r>
            </a:p>
            <a:p>
              <a:r>
                <a:rPr lang="en-US" sz="1200" dirty="0" smtClean="0">
                  <a:effectLst>
                    <a:outerShdw blurRad="50800" dist="38100" dir="2700000" algn="tl" rotWithShape="0">
                      <a:prstClr val="black">
                        <a:alpha val="40000"/>
                      </a:prstClr>
                    </a:outerShdw>
                  </a:effectLst>
                </a:rPr>
                <a:t>descriptive list of such animals.  </a:t>
              </a:r>
              <a:r>
                <a:rPr lang="en-US" sz="1200" i="1" dirty="0" smtClean="0"/>
                <a:t>They were</a:t>
              </a:r>
            </a:p>
            <a:p>
              <a:r>
                <a:rPr lang="en-US" sz="1200" i="1" dirty="0" smtClean="0"/>
                <a:t>inspired by the </a:t>
              </a:r>
              <a:r>
                <a:rPr lang="en-US" sz="1200" i="1" dirty="0" err="1" smtClean="0"/>
                <a:t>fuana</a:t>
              </a:r>
              <a:r>
                <a:rPr lang="en-US" sz="1200" i="1" dirty="0" smtClean="0"/>
                <a:t>.</a:t>
              </a:r>
            </a:p>
            <a:p>
              <a:endParaRPr lang="en-US" sz="1200" dirty="0" smtClean="0"/>
            </a:p>
            <a:p>
              <a:pPr algn="ctr"/>
              <a:r>
                <a:rPr lang="en-US" dirty="0" smtClean="0">
                  <a:effectLst>
                    <a:outerShdw blurRad="50800" dist="38100" dir="2700000" algn="tl" rotWithShape="0">
                      <a:prstClr val="black">
                        <a:alpha val="40000"/>
                      </a:prstClr>
                    </a:outerShdw>
                  </a:effectLst>
                </a:rPr>
                <a:t>  </a:t>
              </a:r>
            </a:p>
            <a:p>
              <a:pPr algn="ctr"/>
              <a:endParaRPr lang="en-US"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i="1" dirty="0" smtClean="0">
                  <a:solidFill>
                    <a:schemeClr val="bg1"/>
                  </a:solidFill>
                </a:rPr>
                <a:t>.</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cxnSp>
          <p:nvCxnSpPr>
            <p:cNvPr id="7" name="Straight Connector 6"/>
            <p:cNvCxnSpPr/>
            <p:nvPr/>
          </p:nvCxnSpPr>
          <p:spPr>
            <a:xfrm>
              <a:off x="778386" y="1905000"/>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3960624" y="2057400"/>
              <a:ext cx="0" cy="320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304800" y="5410200"/>
            <a:ext cx="8610600" cy="584775"/>
          </a:xfrm>
          <a:prstGeom prst="rect">
            <a:avLst/>
          </a:prstGeom>
          <a:noFill/>
        </p:spPr>
        <p:txBody>
          <a:bodyPr wrap="square" rtlCol="0">
            <a:spAutoFit/>
          </a:bodyPr>
          <a:lstStyle/>
          <a:p>
            <a:r>
              <a:rPr lang="en-US" sz="3200" b="1" dirty="0" smtClean="0">
                <a:solidFill>
                  <a:schemeClr val="bg1"/>
                </a:solidFill>
              </a:rPr>
              <a:t>7.  What is a definition of the word </a:t>
            </a:r>
            <a:r>
              <a:rPr lang="en-US" sz="3200" i="1" dirty="0" smtClean="0">
                <a:solidFill>
                  <a:schemeClr val="bg1"/>
                </a:solidFill>
              </a:rPr>
              <a:t>fatal</a:t>
            </a:r>
            <a:r>
              <a:rPr lang="en-US" sz="3200" b="1" dirty="0" smtClean="0">
                <a:solidFill>
                  <a:schemeClr val="bg1"/>
                </a:solidFill>
              </a:rPr>
              <a:t>?</a:t>
            </a:r>
            <a:endParaRPr lang="en-US" sz="3200" b="1" dirty="0">
              <a:solidFill>
                <a:schemeClr val="bg1"/>
              </a:solidFill>
            </a:endParaRPr>
          </a:p>
        </p:txBody>
      </p:sp>
      <p:sp>
        <p:nvSpPr>
          <p:cNvPr id="10" name="Left Arrow Callout 9"/>
          <p:cNvSpPr/>
          <p:nvPr/>
        </p:nvSpPr>
        <p:spPr>
          <a:xfrm>
            <a:off x="3276600" y="5985806"/>
            <a:ext cx="3826386" cy="614809"/>
          </a:xfrm>
          <a:prstGeom prst="leftArrowCallou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Proceeding from fate.</a:t>
            </a:r>
            <a:endParaRPr lang="en-US" dirty="0">
              <a:solidFill>
                <a:schemeClr val="tx1"/>
              </a:solidFill>
            </a:endParaRPr>
          </a:p>
        </p:txBody>
      </p:sp>
      <p:sp>
        <p:nvSpPr>
          <p:cNvPr id="11" name="Rectangle 10"/>
          <p:cNvSpPr/>
          <p:nvPr/>
        </p:nvSpPr>
        <p:spPr>
          <a:xfrm>
            <a:off x="2057400" y="2209800"/>
            <a:ext cx="1447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06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smtClean="0">
                <a:solidFill>
                  <a:schemeClr val="tx2">
                    <a:lumMod val="90000"/>
                  </a:schemeClr>
                </a:solidFill>
              </a:rPr>
              <a:t>  </a:t>
            </a:r>
            <a:endParaRPr lang="en-US" sz="2400" u="sng" dirty="0">
              <a:solidFill>
                <a:schemeClr val="tx2">
                  <a:lumMod val="90000"/>
                </a:schemeClr>
              </a:solidFill>
              <a:latin typeface="Minnie" panose="00000400000000000000" pitchFamily="2" charset="0"/>
            </a:endParaRPr>
          </a:p>
        </p:txBody>
      </p:sp>
      <p:sp>
        <p:nvSpPr>
          <p:cNvPr id="3" name="TextBox 2"/>
          <p:cNvSpPr txBox="1"/>
          <p:nvPr/>
        </p:nvSpPr>
        <p:spPr>
          <a:xfrm>
            <a:off x="712440" y="6846098"/>
            <a:ext cx="8458200" cy="369332"/>
          </a:xfrm>
          <a:prstGeom prst="rect">
            <a:avLst/>
          </a:prstGeom>
          <a:noFill/>
        </p:spPr>
        <p:txBody>
          <a:bodyPr wrap="square" rtlCol="0">
            <a:spAutoFit/>
          </a:bodyPr>
          <a:lstStyle/>
          <a:p>
            <a:r>
              <a:rPr lang="en-US" dirty="0" smtClean="0"/>
              <a:t>.</a:t>
            </a:r>
            <a:endParaRPr lang="en-US" dirty="0"/>
          </a:p>
        </p:txBody>
      </p:sp>
      <p:grpSp>
        <p:nvGrpSpPr>
          <p:cNvPr id="32" name="Group 31"/>
          <p:cNvGrpSpPr/>
          <p:nvPr/>
        </p:nvGrpSpPr>
        <p:grpSpPr>
          <a:xfrm>
            <a:off x="758448" y="1371600"/>
            <a:ext cx="6404352" cy="3886200"/>
            <a:chOff x="758448" y="1371600"/>
            <a:chExt cx="6404352" cy="3886200"/>
          </a:xfrm>
        </p:grpSpPr>
        <p:sp>
          <p:nvSpPr>
            <p:cNvPr id="9" name="Flowchart: Process 8"/>
            <p:cNvSpPr/>
            <p:nvPr/>
          </p:nvSpPr>
          <p:spPr>
            <a:xfrm>
              <a:off x="758448" y="1371600"/>
              <a:ext cx="6404352" cy="3886200"/>
            </a:xfrm>
            <a:prstGeom prst="flowChartProcess">
              <a:avLst/>
            </a:prstGeom>
            <a:effectLst>
              <a:outerShdw blurRad="95000" rotWithShape="0">
                <a:srgbClr val="000000">
                  <a:alpha val="50000"/>
                </a:srgbClr>
              </a:outerShdw>
              <a:softEdge rad="3175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r>
                <a:rPr lang="en-US" sz="1200" b="1" dirty="0" smtClean="0">
                  <a:effectLst>
                    <a:outerShdw blurRad="50800" dist="38100" dir="2700000" algn="tl" rotWithShape="0">
                      <a:prstClr val="black">
                        <a:alpha val="40000"/>
                      </a:prstClr>
                    </a:outerShdw>
                  </a:effectLst>
                </a:rPr>
                <a:t>fatal </a:t>
              </a:r>
              <a:r>
                <a:rPr lang="en-US" dirty="0" smtClean="0">
                  <a:effectLst>
                    <a:outerShdw blurRad="50800" dist="38100" dir="2700000" algn="tl" rotWithShape="0">
                      <a:prstClr val="black">
                        <a:alpha val="40000"/>
                      </a:prstClr>
                    </a:outerShdw>
                  </a:effectLst>
                </a:rPr>
                <a:t>                                              125                                 </a:t>
              </a:r>
              <a:r>
                <a:rPr lang="en-US" sz="1200" b="1" dirty="0" smtClean="0">
                  <a:effectLst>
                    <a:outerShdw blurRad="50800" dist="38100" dir="2700000" algn="tl" rotWithShape="0">
                      <a:prstClr val="black">
                        <a:alpha val="40000"/>
                      </a:prstClr>
                    </a:outerShdw>
                  </a:effectLst>
                </a:rPr>
                <a:t>feature</a:t>
              </a: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r>
                <a:rPr lang="en-US" sz="1200" b="1" dirty="0" err="1" smtClean="0">
                  <a:effectLst>
                    <a:outerShdw blurRad="50800" dist="38100" dir="2700000" algn="tl" rotWithShape="0">
                      <a:prstClr val="black">
                        <a:alpha val="40000"/>
                      </a:prstClr>
                    </a:outerShdw>
                  </a:effectLst>
                </a:rPr>
                <a:t>fa·tal</a:t>
              </a:r>
              <a:r>
                <a:rPr lang="en-US" sz="1200" dirty="0" smtClean="0">
                  <a:effectLst>
                    <a:outerShdw blurRad="50800" dist="38100" dir="2700000" algn="tl" rotWithShape="0">
                      <a:prstClr val="black">
                        <a:alpha val="40000"/>
                      </a:prstClr>
                    </a:outerShdw>
                  </a:effectLst>
                </a:rPr>
                <a:t> (‘</a:t>
              </a:r>
              <a:r>
                <a:rPr lang="en-US" sz="1200" dirty="0" err="1" smtClean="0">
                  <a:effectLst>
                    <a:outerShdw blurRad="50800" dist="38100" dir="2700000" algn="tl" rotWithShape="0">
                      <a:prstClr val="black">
                        <a:alpha val="40000"/>
                      </a:prstClr>
                    </a:outerShdw>
                  </a:effectLst>
                </a:rPr>
                <a:t>fātl</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a:t>
              </a:r>
              <a:r>
                <a:rPr lang="en-US" sz="1200" dirty="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1.  Proceeding from fate   2.           </a:t>
              </a:r>
              <a:r>
                <a:rPr lang="en-US" sz="1200" b="1" dirty="0" err="1" smtClean="0">
                  <a:effectLst>
                    <a:outerShdw blurRad="50800" dist="38100" dir="2700000" algn="tl" rotWithShape="0">
                      <a:prstClr val="black">
                        <a:alpha val="40000"/>
                      </a:prstClr>
                    </a:outerShdw>
                  </a:effectLst>
                </a:rPr>
                <a:t>fea·si·ble</a:t>
              </a:r>
              <a:r>
                <a:rPr lang="en-US" sz="1200" dirty="0" smtClean="0">
                  <a:effectLst>
                    <a:outerShdw blurRad="50800" dist="38100" dir="2700000" algn="tl" rotWithShape="0">
                      <a:prstClr val="black">
                        <a:alpha val="40000"/>
                      </a:prstClr>
                    </a:outerShdw>
                  </a:effectLst>
                </a:rPr>
                <a:t> (fee-</a:t>
              </a:r>
              <a:r>
                <a:rPr lang="en-US" sz="1200" dirty="0" err="1" smtClean="0">
                  <a:effectLst>
                    <a:outerShdw blurRad="50800" dist="38100" dir="2700000" algn="tl" rotWithShape="0">
                      <a:prstClr val="black">
                        <a:alpha val="40000"/>
                      </a:prstClr>
                    </a:outerShdw>
                  </a:effectLst>
                </a:rPr>
                <a:t>zuh</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buh</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1.  Capable of  </a:t>
              </a:r>
            </a:p>
            <a:p>
              <a:r>
                <a:rPr lang="en-US" sz="1200" dirty="0" smtClean="0">
                  <a:effectLst>
                    <a:outerShdw blurRad="50800" dist="38100" dir="2700000" algn="tl" rotWithShape="0">
                      <a:prstClr val="black">
                        <a:alpha val="40000"/>
                      </a:prstClr>
                    </a:outerShdw>
                  </a:effectLst>
                </a:rPr>
                <a:t>causing death  3.  influencing or concerned          being done, effected  2.  that may be done</a:t>
              </a:r>
            </a:p>
            <a:p>
              <a:r>
                <a:rPr lang="en-US" sz="1200" dirty="0" smtClean="0">
                  <a:effectLst>
                    <a:outerShdw blurRad="50800" dist="38100" dir="2700000" algn="tl" rotWithShape="0">
                      <a:prstClr val="black">
                        <a:alpha val="40000"/>
                      </a:prstClr>
                    </a:outerShdw>
                  </a:effectLst>
                </a:rPr>
                <a:t>with fate  4.  causing destruction, misfortune,      practicable  3.  suitable.   </a:t>
              </a:r>
              <a:r>
                <a:rPr lang="en-US" sz="1200" i="1" dirty="0" smtClean="0">
                  <a:effectLst>
                    <a:outerShdw blurRad="50800" dist="38100" dir="2700000" algn="tl" rotWithShape="0">
                      <a:prstClr val="black">
                        <a:alpha val="40000"/>
                      </a:prstClr>
                    </a:outerShdw>
                  </a:effectLst>
                </a:rPr>
                <a:t>Is that road feasible</a:t>
              </a:r>
            </a:p>
            <a:p>
              <a:r>
                <a:rPr lang="en-US" sz="1200" i="1" dirty="0" smtClean="0">
                  <a:effectLst>
                    <a:outerShdw blurRad="50800" dist="38100" dir="2700000" algn="tl" rotWithShape="0">
                      <a:prstClr val="black">
                        <a:alpha val="40000"/>
                      </a:prstClr>
                    </a:outerShdw>
                  </a:effectLst>
                </a:rPr>
                <a:t>ruin, or failure.    That fatal day has finally             for travel?</a:t>
              </a:r>
            </a:p>
            <a:p>
              <a:r>
                <a:rPr lang="en-US" sz="1200" i="1" dirty="0" smtClean="0">
                  <a:effectLst>
                    <a:outerShdw blurRad="50800" dist="38100" dir="2700000" algn="tl" rotWithShape="0">
                      <a:prstClr val="black">
                        <a:alpha val="40000"/>
                      </a:prstClr>
                    </a:outerShdw>
                  </a:effectLst>
                </a:rPr>
                <a:t>arrived.                                                                          </a:t>
              </a:r>
              <a:r>
                <a:rPr lang="en-US" sz="1200" b="1" dirty="0" smtClean="0"/>
                <a:t>feast </a:t>
              </a:r>
              <a:r>
                <a:rPr lang="en-US" sz="1200" dirty="0"/>
                <a:t>(</a:t>
              </a:r>
              <a:r>
                <a:rPr lang="en-US" sz="1200" dirty="0" err="1"/>
                <a:t>fēst</a:t>
              </a:r>
              <a:r>
                <a:rPr lang="en-US" sz="1200" dirty="0"/>
                <a:t>), </a:t>
              </a:r>
              <a:r>
                <a:rPr lang="en-US" sz="1200" b="1" dirty="0"/>
                <a:t>n</a:t>
              </a:r>
              <a:r>
                <a:rPr lang="en-US" sz="1200" dirty="0"/>
                <a:t>.  1.  a banquet  2.  a festival, </a:t>
              </a:r>
              <a:r>
                <a:rPr lang="en-US" sz="1200" dirty="0" smtClean="0"/>
                <a:t>that</a:t>
              </a:r>
              <a:endParaRPr lang="en-US" sz="1200" i="1" dirty="0" smtClean="0">
                <a:effectLst>
                  <a:outerShdw blurRad="50800" dist="38100" dir="2700000" algn="tl" rotWithShape="0">
                    <a:prstClr val="black">
                      <a:alpha val="40000"/>
                    </a:prstClr>
                  </a:outerShdw>
                </a:effectLst>
              </a:endParaRPr>
            </a:p>
            <a:p>
              <a:r>
                <a:rPr lang="en-US" sz="1200" b="1" dirty="0" smtClean="0"/>
                <a:t>fatigue</a:t>
              </a:r>
              <a:r>
                <a:rPr lang="en-US" sz="1200" dirty="0" smtClean="0"/>
                <a:t> (</a:t>
              </a:r>
              <a:r>
                <a:rPr lang="en-US" sz="1200" dirty="0" err="1" smtClean="0"/>
                <a:t>fa-tēg</a:t>
              </a:r>
              <a:r>
                <a:rPr lang="en-US" sz="1200" dirty="0" smtClean="0"/>
                <a:t>),</a:t>
              </a:r>
              <a:r>
                <a:rPr lang="en-US" sz="1200" b="1" dirty="0" smtClean="0"/>
                <a:t>v.</a:t>
              </a:r>
              <a:r>
                <a:rPr lang="en-US" sz="1200" dirty="0" smtClean="0"/>
                <a:t>  1. To employ to weariness        which delights and entertains.  </a:t>
              </a:r>
              <a:r>
                <a:rPr lang="en-US" sz="1200" i="1" dirty="0" smtClean="0"/>
                <a:t>We had a</a:t>
              </a:r>
            </a:p>
            <a:p>
              <a:r>
                <a:rPr lang="en-US" sz="1200" dirty="0" smtClean="0"/>
                <a:t>from bodily or mental exertion 2.  to harass          </a:t>
              </a:r>
              <a:r>
                <a:rPr lang="en-US" sz="1200" i="1" dirty="0" smtClean="0"/>
                <a:t>large feast for Thanksgiving.</a:t>
              </a:r>
            </a:p>
            <a:p>
              <a:r>
                <a:rPr lang="en-US" sz="1200" dirty="0" smtClean="0"/>
                <a:t>with toil or labor.   </a:t>
              </a:r>
              <a:r>
                <a:rPr lang="en-US" sz="1200" i="1" dirty="0" smtClean="0"/>
                <a:t>I had a fatigue of driving          </a:t>
              </a:r>
              <a:r>
                <a:rPr lang="en-US" sz="1200" b="1" dirty="0" err="1">
                  <a:effectLst>
                    <a:outerShdw blurRad="50800" dist="38100" dir="2700000" algn="tl" rotWithShape="0">
                      <a:prstClr val="black">
                        <a:alpha val="40000"/>
                      </a:prstClr>
                    </a:outerShdw>
                  </a:effectLst>
                </a:rPr>
                <a:t>feath·er</a:t>
              </a:r>
              <a:r>
                <a:rPr lang="en-US" sz="1200" dirty="0">
                  <a:effectLst>
                    <a:outerShdw blurRad="50800" dist="38100" dir="2700000" algn="tl" rotWithShape="0">
                      <a:prstClr val="black">
                        <a:alpha val="40000"/>
                      </a:prstClr>
                    </a:outerShdw>
                  </a:effectLst>
                </a:rPr>
                <a:t> (</a:t>
              </a:r>
              <a:r>
                <a:rPr lang="en-US" sz="1200" dirty="0" err="1">
                  <a:effectLst>
                    <a:outerShdw blurRad="50800" dist="38100" dir="2700000" algn="tl" rotWithShape="0">
                      <a:prstClr val="black">
                        <a:alpha val="40000"/>
                      </a:prstClr>
                    </a:outerShdw>
                  </a:effectLst>
                </a:rPr>
                <a:t>feth-er</a:t>
              </a:r>
              <a:r>
                <a:rPr lang="en-US" sz="1200" dirty="0">
                  <a:effectLst>
                    <a:outerShdw blurRad="50800" dist="38100" dir="2700000" algn="tl" rotWithShape="0">
                      <a:prstClr val="black">
                        <a:alpha val="40000"/>
                      </a:prstClr>
                    </a:outerShdw>
                  </a:effectLst>
                </a:rPr>
                <a:t>), n.  1.  One of the </a:t>
              </a:r>
              <a:r>
                <a:rPr lang="en-US" sz="1200" dirty="0" smtClean="0">
                  <a:effectLst>
                    <a:outerShdw blurRad="50800" dist="38100" dir="2700000" algn="tl" rotWithShape="0">
                      <a:prstClr val="black">
                        <a:alpha val="40000"/>
                      </a:prstClr>
                    </a:outerShdw>
                  </a:effectLst>
                </a:rPr>
                <a:t>growths</a:t>
              </a:r>
              <a:endParaRPr lang="en-US" sz="1200" i="1" dirty="0" smtClean="0"/>
            </a:p>
            <a:p>
              <a:r>
                <a:rPr lang="en-US" sz="1200" i="1" dirty="0" smtClean="0"/>
                <a:t>too many hours.                                                           </a:t>
              </a:r>
              <a:r>
                <a:rPr lang="en-US" sz="1200" dirty="0" smtClean="0"/>
                <a:t>which form the covering of birds.  2.  kind,</a:t>
              </a:r>
              <a:endParaRPr lang="en-US" dirty="0"/>
            </a:p>
            <a:p>
              <a:r>
                <a:rPr lang="en-US" sz="1200" b="1" dirty="0" err="1" smtClean="0">
                  <a:effectLst>
                    <a:outerShdw blurRad="50800" dist="38100" dir="2700000" algn="tl" rotWithShape="0">
                      <a:prstClr val="black">
                        <a:alpha val="40000"/>
                      </a:prstClr>
                    </a:outerShdw>
                  </a:effectLst>
                </a:rPr>
                <a:t>fat·ten</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fat‘n</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v.</a:t>
              </a:r>
              <a:r>
                <a:rPr lang="en-US" sz="1200" dirty="0" smtClean="0">
                  <a:effectLst>
                    <a:outerShdw blurRad="50800" dist="38100" dir="2700000" algn="tl" rotWithShape="0">
                      <a:prstClr val="black">
                        <a:alpha val="40000"/>
                      </a:prstClr>
                    </a:outerShdw>
                  </a:effectLst>
                </a:rPr>
                <a:t>  1.  To make fat  2.  to feed for     </a:t>
              </a:r>
              <a:r>
                <a:rPr lang="en-US" sz="1200" dirty="0" smtClean="0"/>
                <a:t>character, nature.  </a:t>
              </a:r>
              <a:r>
                <a:rPr lang="en-US" sz="1200" i="1" dirty="0" smtClean="0"/>
                <a:t>The boys found a feather.</a:t>
              </a:r>
            </a:p>
            <a:p>
              <a:r>
                <a:rPr lang="en-US" sz="1200" dirty="0" smtClean="0">
                  <a:effectLst>
                    <a:outerShdw blurRad="50800" dist="38100" dir="2700000" algn="tl" rotWithShape="0">
                      <a:prstClr val="black">
                        <a:alpha val="40000"/>
                      </a:prstClr>
                    </a:outerShdw>
                  </a:effectLst>
                </a:rPr>
                <a:t>slaughter   3.  to make fertile.   </a:t>
              </a:r>
              <a:r>
                <a:rPr lang="en-US" sz="1200" i="1" dirty="0" smtClean="0">
                  <a:effectLst>
                    <a:outerShdw blurRad="50800" dist="38100" dir="2700000" algn="tl" rotWithShape="0">
                      <a:prstClr val="black">
                        <a:alpha val="40000"/>
                      </a:prstClr>
                    </a:outerShdw>
                  </a:effectLst>
                </a:rPr>
                <a:t>The  mother</a:t>
              </a:r>
              <a:r>
                <a:rPr lang="en-US" sz="1200" dirty="0" smtClean="0">
                  <a:effectLst>
                    <a:outerShdw blurRad="50800" dist="38100" dir="2700000" algn="tl" rotWithShape="0">
                      <a:prstClr val="black">
                        <a:alpha val="40000"/>
                      </a:prstClr>
                    </a:outerShdw>
                  </a:effectLst>
                </a:rPr>
                <a:t>           </a:t>
              </a:r>
              <a:r>
                <a:rPr lang="en-US" sz="1200" b="1" dirty="0" err="1" smtClean="0">
                  <a:effectLst>
                    <a:outerShdw blurRad="50800" dist="38100" dir="2700000" algn="tl" rotWithShape="0">
                      <a:prstClr val="black">
                        <a:alpha val="40000"/>
                      </a:prstClr>
                    </a:outerShdw>
                  </a:effectLst>
                </a:rPr>
                <a:t>fea·ture</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(fee-</a:t>
              </a:r>
              <a:r>
                <a:rPr lang="en-US" sz="1200" dirty="0" err="1" smtClean="0">
                  <a:effectLst>
                    <a:outerShdw blurRad="50800" dist="38100" dir="2700000" algn="tl" rotWithShape="0">
                      <a:prstClr val="black">
                        <a:alpha val="40000"/>
                      </a:prstClr>
                    </a:outerShdw>
                  </a:effectLst>
                </a:rPr>
                <a:t>cher</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The make or cast of</a:t>
              </a:r>
            </a:p>
            <a:p>
              <a:r>
                <a:rPr lang="en-US" sz="1200" i="1" dirty="0" smtClean="0">
                  <a:effectLst>
                    <a:outerShdw blurRad="50800" dist="38100" dir="2700000" algn="tl" rotWithShape="0">
                      <a:prstClr val="black">
                        <a:alpha val="40000"/>
                      </a:prstClr>
                    </a:outerShdw>
                  </a:effectLst>
                </a:rPr>
                <a:t>duck will fatten her babies.                                        </a:t>
              </a:r>
              <a:r>
                <a:rPr lang="en-US" sz="1200" dirty="0" smtClean="0"/>
                <a:t>any part of the face  2.  something offered as</a:t>
              </a:r>
            </a:p>
            <a:p>
              <a:r>
                <a:rPr lang="en-US" sz="1200" b="1" dirty="0" smtClean="0"/>
                <a:t>fauna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fä‘na</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A collective term for  the        special attraction.  </a:t>
              </a:r>
              <a:r>
                <a:rPr lang="en-US" sz="1200" i="1" dirty="0" smtClean="0">
                  <a:effectLst>
                    <a:outerShdw blurRad="50800" dist="38100" dir="2700000" algn="tl" rotWithShape="0">
                      <a:prstClr val="black">
                        <a:alpha val="40000"/>
                      </a:prstClr>
                    </a:outerShdw>
                  </a:effectLst>
                </a:rPr>
                <a:t>The game had new  </a:t>
              </a:r>
            </a:p>
            <a:p>
              <a:r>
                <a:rPr lang="en-US" sz="1200" dirty="0" smtClean="0">
                  <a:effectLst>
                    <a:outerShdw blurRad="50800" dist="38100" dir="2700000" algn="tl" rotWithShape="0">
                      <a:prstClr val="black">
                        <a:alpha val="40000"/>
                      </a:prstClr>
                    </a:outerShdw>
                  </a:effectLst>
                </a:rPr>
                <a:t>animals peculiar to a region or epoch.  2.  a           </a:t>
              </a:r>
              <a:r>
                <a:rPr lang="en-US" sz="1200" i="1" dirty="0" smtClean="0">
                  <a:effectLst>
                    <a:outerShdw blurRad="50800" dist="38100" dir="2700000" algn="tl" rotWithShape="0">
                      <a:prstClr val="black">
                        <a:alpha val="40000"/>
                      </a:prstClr>
                    </a:outerShdw>
                  </a:effectLst>
                </a:rPr>
                <a:t>features.</a:t>
              </a:r>
            </a:p>
            <a:p>
              <a:r>
                <a:rPr lang="en-US" sz="1200" dirty="0" smtClean="0">
                  <a:effectLst>
                    <a:outerShdw blurRad="50800" dist="38100" dir="2700000" algn="tl" rotWithShape="0">
                      <a:prstClr val="black">
                        <a:alpha val="40000"/>
                      </a:prstClr>
                    </a:outerShdw>
                  </a:effectLst>
                </a:rPr>
                <a:t>descriptive list of such animals.  </a:t>
              </a:r>
              <a:r>
                <a:rPr lang="en-US" sz="1200" i="1" dirty="0" smtClean="0"/>
                <a:t>They were</a:t>
              </a:r>
            </a:p>
            <a:p>
              <a:r>
                <a:rPr lang="en-US" sz="1200" i="1" dirty="0" smtClean="0"/>
                <a:t>inspired by the </a:t>
              </a:r>
              <a:r>
                <a:rPr lang="en-US" sz="1200" i="1" dirty="0" err="1" smtClean="0"/>
                <a:t>fuana</a:t>
              </a:r>
              <a:r>
                <a:rPr lang="en-US" sz="1200" i="1" dirty="0" smtClean="0"/>
                <a:t>.</a:t>
              </a:r>
            </a:p>
            <a:p>
              <a:endParaRPr lang="en-US" sz="1200" dirty="0" smtClean="0"/>
            </a:p>
            <a:p>
              <a:pPr algn="ctr"/>
              <a:r>
                <a:rPr lang="en-US" dirty="0" smtClean="0">
                  <a:effectLst>
                    <a:outerShdw blurRad="50800" dist="38100" dir="2700000" algn="tl" rotWithShape="0">
                      <a:prstClr val="black">
                        <a:alpha val="40000"/>
                      </a:prstClr>
                    </a:outerShdw>
                  </a:effectLst>
                </a:rPr>
                <a:t>  </a:t>
              </a:r>
            </a:p>
            <a:p>
              <a:pPr algn="ctr"/>
              <a:endParaRPr lang="en-US"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i="1" dirty="0" smtClean="0">
                  <a:solidFill>
                    <a:schemeClr val="bg1"/>
                  </a:solidFill>
                </a:rPr>
                <a:t>.</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cxnSp>
          <p:nvCxnSpPr>
            <p:cNvPr id="7" name="Straight Connector 6"/>
            <p:cNvCxnSpPr/>
            <p:nvPr/>
          </p:nvCxnSpPr>
          <p:spPr>
            <a:xfrm>
              <a:off x="778386" y="1905000"/>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3960624" y="2057400"/>
              <a:ext cx="0" cy="320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38200" y="5410200"/>
            <a:ext cx="8153400" cy="584775"/>
          </a:xfrm>
          <a:prstGeom prst="rect">
            <a:avLst/>
          </a:prstGeom>
          <a:noFill/>
        </p:spPr>
        <p:txBody>
          <a:bodyPr wrap="square" rtlCol="0">
            <a:spAutoFit/>
          </a:bodyPr>
          <a:lstStyle/>
          <a:p>
            <a:r>
              <a:rPr lang="en-US" b="1" dirty="0" smtClean="0">
                <a:solidFill>
                  <a:schemeClr val="bg1"/>
                </a:solidFill>
              </a:rPr>
              <a:t>8</a:t>
            </a:r>
            <a:r>
              <a:rPr lang="en-US" sz="3200" b="1" dirty="0" smtClean="0">
                <a:solidFill>
                  <a:schemeClr val="bg1"/>
                </a:solidFill>
              </a:rPr>
              <a:t>.  Which word has the most definitions?</a:t>
            </a:r>
            <a:endParaRPr lang="en-US" sz="3200" b="1" dirty="0">
              <a:solidFill>
                <a:schemeClr val="bg1"/>
              </a:solidFill>
            </a:endParaRPr>
          </a:p>
        </p:txBody>
      </p:sp>
      <p:sp>
        <p:nvSpPr>
          <p:cNvPr id="10" name="Left Arrow Callout 9"/>
          <p:cNvSpPr/>
          <p:nvPr/>
        </p:nvSpPr>
        <p:spPr>
          <a:xfrm>
            <a:off x="3581400" y="5943600"/>
            <a:ext cx="2503098" cy="614809"/>
          </a:xfrm>
          <a:prstGeom prst="leftArrowCallou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fatal</a:t>
            </a:r>
            <a:endParaRPr lang="en-US" dirty="0">
              <a:solidFill>
                <a:schemeClr val="tx1"/>
              </a:solidFill>
            </a:endParaRPr>
          </a:p>
        </p:txBody>
      </p:sp>
      <p:sp>
        <p:nvSpPr>
          <p:cNvPr id="11" name="Rectangle 10"/>
          <p:cNvSpPr/>
          <p:nvPr/>
        </p:nvSpPr>
        <p:spPr>
          <a:xfrm>
            <a:off x="1828800" y="2288875"/>
            <a:ext cx="155952"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03424" y="2288875"/>
            <a:ext cx="155952"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14084" y="2514600"/>
            <a:ext cx="155952"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47800" y="2667000"/>
            <a:ext cx="155952"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11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P spid="11" grpId="0" animBg="1"/>
      <p:bldP spid="12"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a:solidFill>
                  <a:schemeClr val="tx2">
                    <a:lumMod val="90000"/>
                  </a:schemeClr>
                </a:solidFill>
              </a:rPr>
              <a:t/>
            </a:r>
            <a:br>
              <a:rPr lang="en-US" sz="2400" dirty="0">
                <a:solidFill>
                  <a:schemeClr val="tx2">
                    <a:lumMod val="90000"/>
                  </a:schemeClr>
                </a:solidFill>
              </a:rPr>
            </a:br>
            <a:r>
              <a:rPr lang="en-US" sz="2400" dirty="0" smtClean="0">
                <a:solidFill>
                  <a:schemeClr val="tx2">
                    <a:lumMod val="90000"/>
                  </a:schemeClr>
                </a:solidFill>
              </a:rPr>
              <a:t/>
            </a:r>
            <a:br>
              <a:rPr lang="en-US" sz="2400" dirty="0" smtClean="0">
                <a:solidFill>
                  <a:schemeClr val="tx2">
                    <a:lumMod val="90000"/>
                  </a:schemeClr>
                </a:solidFill>
              </a:rPr>
            </a:br>
            <a:r>
              <a:rPr lang="en-US" sz="2400" dirty="0" smtClean="0">
                <a:solidFill>
                  <a:schemeClr val="tx2">
                    <a:lumMod val="90000"/>
                  </a:schemeClr>
                </a:solidFill>
              </a:rPr>
              <a:t>  </a:t>
            </a:r>
            <a:endParaRPr lang="en-US" sz="2400" u="sng" dirty="0">
              <a:solidFill>
                <a:schemeClr val="tx2">
                  <a:lumMod val="90000"/>
                </a:schemeClr>
              </a:solidFill>
              <a:latin typeface="Minnie" panose="00000400000000000000" pitchFamily="2" charset="0"/>
            </a:endParaRPr>
          </a:p>
        </p:txBody>
      </p:sp>
      <p:sp>
        <p:nvSpPr>
          <p:cNvPr id="3" name="TextBox 2"/>
          <p:cNvSpPr txBox="1"/>
          <p:nvPr/>
        </p:nvSpPr>
        <p:spPr>
          <a:xfrm>
            <a:off x="712440" y="6846098"/>
            <a:ext cx="8458200" cy="369332"/>
          </a:xfrm>
          <a:prstGeom prst="rect">
            <a:avLst/>
          </a:prstGeom>
          <a:noFill/>
        </p:spPr>
        <p:txBody>
          <a:bodyPr wrap="square" rtlCol="0">
            <a:spAutoFit/>
          </a:bodyPr>
          <a:lstStyle/>
          <a:p>
            <a:r>
              <a:rPr lang="en-US" dirty="0" smtClean="0"/>
              <a:t>.</a:t>
            </a:r>
            <a:endParaRPr lang="en-US" dirty="0"/>
          </a:p>
        </p:txBody>
      </p:sp>
      <p:grpSp>
        <p:nvGrpSpPr>
          <p:cNvPr id="32" name="Group 31"/>
          <p:cNvGrpSpPr/>
          <p:nvPr/>
        </p:nvGrpSpPr>
        <p:grpSpPr>
          <a:xfrm>
            <a:off x="758448" y="1371600"/>
            <a:ext cx="6404352" cy="3886200"/>
            <a:chOff x="758448" y="1371600"/>
            <a:chExt cx="6404352" cy="3886200"/>
          </a:xfrm>
        </p:grpSpPr>
        <p:sp>
          <p:nvSpPr>
            <p:cNvPr id="9" name="Flowchart: Process 8"/>
            <p:cNvSpPr/>
            <p:nvPr/>
          </p:nvSpPr>
          <p:spPr>
            <a:xfrm>
              <a:off x="758448" y="1371600"/>
              <a:ext cx="6404352" cy="3886200"/>
            </a:xfrm>
            <a:prstGeom prst="flowChartProcess">
              <a:avLst/>
            </a:prstGeom>
            <a:effectLst>
              <a:outerShdw blurRad="95000" rotWithShape="0">
                <a:srgbClr val="000000">
                  <a:alpha val="50000"/>
                </a:srgbClr>
              </a:outerShdw>
              <a:softEdge rad="31750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dirty="0" smtClean="0">
                <a:effectLst>
                  <a:outerShdw blurRad="50800" dist="38100" dir="2700000" algn="tl" rotWithShape="0">
                    <a:prstClr val="black">
                      <a:alpha val="40000"/>
                    </a:prstClr>
                  </a:outerShdw>
                </a:effectLst>
              </a:endParaRPr>
            </a:p>
            <a:p>
              <a:endParaRPr lang="en-US" sz="1200" dirty="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endParaRPr lang="en-US" sz="1200" b="1" dirty="0">
                <a:effectLst>
                  <a:outerShdw blurRad="50800" dist="38100" dir="2700000" algn="tl" rotWithShape="0">
                    <a:prstClr val="black">
                      <a:alpha val="40000"/>
                    </a:prstClr>
                  </a:outerShdw>
                </a:effectLst>
              </a:endParaRPr>
            </a:p>
            <a:p>
              <a:r>
                <a:rPr lang="en-US" sz="1200" b="1" dirty="0" smtClean="0">
                  <a:effectLst>
                    <a:outerShdw blurRad="50800" dist="38100" dir="2700000" algn="tl" rotWithShape="0">
                      <a:prstClr val="black">
                        <a:alpha val="40000"/>
                      </a:prstClr>
                    </a:outerShdw>
                  </a:effectLst>
                </a:rPr>
                <a:t>fatal </a:t>
              </a:r>
              <a:r>
                <a:rPr lang="en-US" dirty="0" smtClean="0">
                  <a:effectLst>
                    <a:outerShdw blurRad="50800" dist="38100" dir="2700000" algn="tl" rotWithShape="0">
                      <a:prstClr val="black">
                        <a:alpha val="40000"/>
                      </a:prstClr>
                    </a:outerShdw>
                  </a:effectLst>
                </a:rPr>
                <a:t>                                              125                                 </a:t>
              </a:r>
              <a:r>
                <a:rPr lang="en-US" sz="1200" b="1" dirty="0" smtClean="0">
                  <a:effectLst>
                    <a:outerShdw blurRad="50800" dist="38100" dir="2700000" algn="tl" rotWithShape="0">
                      <a:prstClr val="black">
                        <a:alpha val="40000"/>
                      </a:prstClr>
                    </a:outerShdw>
                  </a:effectLst>
                </a:rPr>
                <a:t>feature</a:t>
              </a:r>
            </a:p>
            <a:p>
              <a:endParaRPr lang="en-US" sz="1200" b="1" dirty="0" smtClean="0">
                <a:effectLst>
                  <a:outerShdw blurRad="50800" dist="38100" dir="2700000" algn="tl" rotWithShape="0">
                    <a:prstClr val="black">
                      <a:alpha val="40000"/>
                    </a:prstClr>
                  </a:outerShdw>
                </a:effectLst>
              </a:endParaRPr>
            </a:p>
            <a:p>
              <a:endParaRPr lang="en-US" sz="1200" b="1" dirty="0" smtClean="0">
                <a:effectLst>
                  <a:outerShdw blurRad="50800" dist="38100" dir="2700000" algn="tl" rotWithShape="0">
                    <a:prstClr val="black">
                      <a:alpha val="40000"/>
                    </a:prstClr>
                  </a:outerShdw>
                </a:effectLst>
              </a:endParaRPr>
            </a:p>
            <a:p>
              <a:r>
                <a:rPr lang="en-US" sz="1200" b="1" dirty="0" err="1" smtClean="0">
                  <a:effectLst>
                    <a:outerShdw blurRad="50800" dist="38100" dir="2700000" algn="tl" rotWithShape="0">
                      <a:prstClr val="black">
                        <a:alpha val="40000"/>
                      </a:prstClr>
                    </a:outerShdw>
                  </a:effectLst>
                </a:rPr>
                <a:t>fa·tal</a:t>
              </a:r>
              <a:r>
                <a:rPr lang="en-US" sz="1200" dirty="0" smtClean="0">
                  <a:effectLst>
                    <a:outerShdw blurRad="50800" dist="38100" dir="2700000" algn="tl" rotWithShape="0">
                      <a:prstClr val="black">
                        <a:alpha val="40000"/>
                      </a:prstClr>
                    </a:outerShdw>
                  </a:effectLst>
                </a:rPr>
                <a:t> (‘</a:t>
              </a:r>
              <a:r>
                <a:rPr lang="en-US" sz="1200" dirty="0" err="1" smtClean="0">
                  <a:effectLst>
                    <a:outerShdw blurRad="50800" dist="38100" dir="2700000" algn="tl" rotWithShape="0">
                      <a:prstClr val="black">
                        <a:alpha val="40000"/>
                      </a:prstClr>
                    </a:outerShdw>
                  </a:effectLst>
                </a:rPr>
                <a:t>fātl</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a:t>
              </a:r>
              <a:r>
                <a:rPr lang="en-US" sz="1200" dirty="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1.  Proceeding from fate   2.           </a:t>
              </a:r>
              <a:r>
                <a:rPr lang="en-US" sz="1200" b="1" dirty="0" err="1" smtClean="0">
                  <a:effectLst>
                    <a:outerShdw blurRad="50800" dist="38100" dir="2700000" algn="tl" rotWithShape="0">
                      <a:prstClr val="black">
                        <a:alpha val="40000"/>
                      </a:prstClr>
                    </a:outerShdw>
                  </a:effectLst>
                </a:rPr>
                <a:t>fea·si·ble</a:t>
              </a:r>
              <a:r>
                <a:rPr lang="en-US" sz="1200" dirty="0" smtClean="0">
                  <a:effectLst>
                    <a:outerShdw blurRad="50800" dist="38100" dir="2700000" algn="tl" rotWithShape="0">
                      <a:prstClr val="black">
                        <a:alpha val="40000"/>
                      </a:prstClr>
                    </a:outerShdw>
                  </a:effectLst>
                </a:rPr>
                <a:t> (fee-</a:t>
              </a:r>
              <a:r>
                <a:rPr lang="en-US" sz="1200" dirty="0" err="1" smtClean="0">
                  <a:effectLst>
                    <a:outerShdw blurRad="50800" dist="38100" dir="2700000" algn="tl" rotWithShape="0">
                      <a:prstClr val="black">
                        <a:alpha val="40000"/>
                      </a:prstClr>
                    </a:outerShdw>
                  </a:effectLst>
                </a:rPr>
                <a:t>zuh</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buh</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a.</a:t>
              </a:r>
              <a:r>
                <a:rPr lang="en-US" sz="1200" dirty="0" smtClean="0">
                  <a:effectLst>
                    <a:outerShdw blurRad="50800" dist="38100" dir="2700000" algn="tl" rotWithShape="0">
                      <a:prstClr val="black">
                        <a:alpha val="40000"/>
                      </a:prstClr>
                    </a:outerShdw>
                  </a:effectLst>
                </a:rPr>
                <a:t>  1.  Capable of  </a:t>
              </a:r>
            </a:p>
            <a:p>
              <a:r>
                <a:rPr lang="en-US" sz="1200" dirty="0" smtClean="0">
                  <a:effectLst>
                    <a:outerShdw blurRad="50800" dist="38100" dir="2700000" algn="tl" rotWithShape="0">
                      <a:prstClr val="black">
                        <a:alpha val="40000"/>
                      </a:prstClr>
                    </a:outerShdw>
                  </a:effectLst>
                </a:rPr>
                <a:t>causing death  3.  influencing or concerned          being done, effected  2.  that may be done</a:t>
              </a:r>
            </a:p>
            <a:p>
              <a:r>
                <a:rPr lang="en-US" sz="1200" dirty="0" smtClean="0">
                  <a:effectLst>
                    <a:outerShdw blurRad="50800" dist="38100" dir="2700000" algn="tl" rotWithShape="0">
                      <a:prstClr val="black">
                        <a:alpha val="40000"/>
                      </a:prstClr>
                    </a:outerShdw>
                  </a:effectLst>
                </a:rPr>
                <a:t>with fate  4.  causing destruction, misfortune,      practicable  3.  suitable.   </a:t>
              </a:r>
              <a:r>
                <a:rPr lang="en-US" sz="1200" i="1" dirty="0" smtClean="0">
                  <a:effectLst>
                    <a:outerShdw blurRad="50800" dist="38100" dir="2700000" algn="tl" rotWithShape="0">
                      <a:prstClr val="black">
                        <a:alpha val="40000"/>
                      </a:prstClr>
                    </a:outerShdw>
                  </a:effectLst>
                </a:rPr>
                <a:t>Is that road feasible</a:t>
              </a:r>
            </a:p>
            <a:p>
              <a:r>
                <a:rPr lang="en-US" sz="1200" i="1" dirty="0" smtClean="0">
                  <a:effectLst>
                    <a:outerShdw blurRad="50800" dist="38100" dir="2700000" algn="tl" rotWithShape="0">
                      <a:prstClr val="black">
                        <a:alpha val="40000"/>
                      </a:prstClr>
                    </a:outerShdw>
                  </a:effectLst>
                </a:rPr>
                <a:t>ruin, or failure.    That fatal day has finally             for travel?</a:t>
              </a:r>
            </a:p>
            <a:p>
              <a:r>
                <a:rPr lang="en-US" sz="1200" i="1" dirty="0" smtClean="0">
                  <a:effectLst>
                    <a:outerShdw blurRad="50800" dist="38100" dir="2700000" algn="tl" rotWithShape="0">
                      <a:prstClr val="black">
                        <a:alpha val="40000"/>
                      </a:prstClr>
                    </a:outerShdw>
                  </a:effectLst>
                </a:rPr>
                <a:t>arrived.                                                                          </a:t>
              </a:r>
              <a:r>
                <a:rPr lang="en-US" sz="1200" b="1" dirty="0" smtClean="0"/>
                <a:t>feast </a:t>
              </a:r>
              <a:r>
                <a:rPr lang="en-US" sz="1200" dirty="0"/>
                <a:t>(</a:t>
              </a:r>
              <a:r>
                <a:rPr lang="en-US" sz="1200" dirty="0" err="1"/>
                <a:t>fēst</a:t>
              </a:r>
              <a:r>
                <a:rPr lang="en-US" sz="1200" dirty="0"/>
                <a:t>), </a:t>
              </a:r>
              <a:r>
                <a:rPr lang="en-US" sz="1200" b="1" dirty="0"/>
                <a:t>n</a:t>
              </a:r>
              <a:r>
                <a:rPr lang="en-US" sz="1200" dirty="0"/>
                <a:t>.  1.  a banquet  2.  a festival, </a:t>
              </a:r>
              <a:r>
                <a:rPr lang="en-US" sz="1200" dirty="0" smtClean="0"/>
                <a:t>that</a:t>
              </a:r>
              <a:endParaRPr lang="en-US" sz="1200" i="1" dirty="0" smtClean="0">
                <a:effectLst>
                  <a:outerShdw blurRad="50800" dist="38100" dir="2700000" algn="tl" rotWithShape="0">
                    <a:prstClr val="black">
                      <a:alpha val="40000"/>
                    </a:prstClr>
                  </a:outerShdw>
                </a:effectLst>
              </a:endParaRPr>
            </a:p>
            <a:p>
              <a:r>
                <a:rPr lang="en-US" sz="1200" b="1" dirty="0" smtClean="0"/>
                <a:t>fatigue</a:t>
              </a:r>
              <a:r>
                <a:rPr lang="en-US" sz="1200" dirty="0" smtClean="0"/>
                <a:t> (</a:t>
              </a:r>
              <a:r>
                <a:rPr lang="en-US" sz="1200" dirty="0" err="1" smtClean="0"/>
                <a:t>fa-tēg</a:t>
              </a:r>
              <a:r>
                <a:rPr lang="en-US" sz="1200" dirty="0" smtClean="0"/>
                <a:t>),</a:t>
              </a:r>
              <a:r>
                <a:rPr lang="en-US" sz="1200" b="1" dirty="0" smtClean="0"/>
                <a:t>v.</a:t>
              </a:r>
              <a:r>
                <a:rPr lang="en-US" sz="1200" dirty="0" smtClean="0"/>
                <a:t>  1. To employ to weariness        which delights and entertains.  </a:t>
              </a:r>
              <a:r>
                <a:rPr lang="en-US" sz="1200" i="1" dirty="0" smtClean="0"/>
                <a:t>We had a</a:t>
              </a:r>
            </a:p>
            <a:p>
              <a:r>
                <a:rPr lang="en-US" sz="1200" dirty="0" smtClean="0"/>
                <a:t>from bodily or mental exertion 2.  to harass          </a:t>
              </a:r>
              <a:r>
                <a:rPr lang="en-US" sz="1200" i="1" dirty="0" smtClean="0"/>
                <a:t>large feast for Thanksgiving.</a:t>
              </a:r>
            </a:p>
            <a:p>
              <a:r>
                <a:rPr lang="en-US" sz="1200" dirty="0" smtClean="0"/>
                <a:t>with toil or labor.   </a:t>
              </a:r>
              <a:r>
                <a:rPr lang="en-US" sz="1200" i="1" dirty="0" smtClean="0"/>
                <a:t>I had a fatigue of driving          </a:t>
              </a:r>
              <a:r>
                <a:rPr lang="en-US" sz="1200" b="1" dirty="0" err="1">
                  <a:effectLst>
                    <a:outerShdw blurRad="50800" dist="38100" dir="2700000" algn="tl" rotWithShape="0">
                      <a:prstClr val="black">
                        <a:alpha val="40000"/>
                      </a:prstClr>
                    </a:outerShdw>
                  </a:effectLst>
                </a:rPr>
                <a:t>feath·er</a:t>
              </a:r>
              <a:r>
                <a:rPr lang="en-US" sz="1200" dirty="0">
                  <a:effectLst>
                    <a:outerShdw blurRad="50800" dist="38100" dir="2700000" algn="tl" rotWithShape="0">
                      <a:prstClr val="black">
                        <a:alpha val="40000"/>
                      </a:prstClr>
                    </a:outerShdw>
                  </a:effectLst>
                </a:rPr>
                <a:t> (</a:t>
              </a:r>
              <a:r>
                <a:rPr lang="en-US" sz="1200" dirty="0" err="1">
                  <a:effectLst>
                    <a:outerShdw blurRad="50800" dist="38100" dir="2700000" algn="tl" rotWithShape="0">
                      <a:prstClr val="black">
                        <a:alpha val="40000"/>
                      </a:prstClr>
                    </a:outerShdw>
                  </a:effectLst>
                </a:rPr>
                <a:t>feth-er</a:t>
              </a:r>
              <a:r>
                <a:rPr lang="en-US" sz="1200" dirty="0">
                  <a:effectLst>
                    <a:outerShdw blurRad="50800" dist="38100" dir="2700000" algn="tl" rotWithShape="0">
                      <a:prstClr val="black">
                        <a:alpha val="40000"/>
                      </a:prstClr>
                    </a:outerShdw>
                  </a:effectLst>
                </a:rPr>
                <a:t>), n.  1.  One of the </a:t>
              </a:r>
              <a:r>
                <a:rPr lang="en-US" sz="1200" dirty="0" smtClean="0">
                  <a:effectLst>
                    <a:outerShdw blurRad="50800" dist="38100" dir="2700000" algn="tl" rotWithShape="0">
                      <a:prstClr val="black">
                        <a:alpha val="40000"/>
                      </a:prstClr>
                    </a:outerShdw>
                  </a:effectLst>
                </a:rPr>
                <a:t>growths</a:t>
              </a:r>
              <a:endParaRPr lang="en-US" sz="1200" i="1" dirty="0" smtClean="0"/>
            </a:p>
            <a:p>
              <a:r>
                <a:rPr lang="en-US" sz="1200" i="1" dirty="0" smtClean="0"/>
                <a:t>too many hours.                                                           </a:t>
              </a:r>
              <a:r>
                <a:rPr lang="en-US" sz="1200" dirty="0" smtClean="0"/>
                <a:t>which form the covering of birds.  2.  kind,</a:t>
              </a:r>
              <a:endParaRPr lang="en-US" dirty="0"/>
            </a:p>
            <a:p>
              <a:r>
                <a:rPr lang="en-US" sz="1200" b="1" dirty="0" err="1" smtClean="0">
                  <a:effectLst>
                    <a:outerShdw blurRad="50800" dist="38100" dir="2700000" algn="tl" rotWithShape="0">
                      <a:prstClr val="black">
                        <a:alpha val="40000"/>
                      </a:prstClr>
                    </a:outerShdw>
                  </a:effectLst>
                </a:rPr>
                <a:t>fat·ten</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fat‘n</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v.</a:t>
              </a:r>
              <a:r>
                <a:rPr lang="en-US" sz="1200" dirty="0" smtClean="0">
                  <a:effectLst>
                    <a:outerShdw blurRad="50800" dist="38100" dir="2700000" algn="tl" rotWithShape="0">
                      <a:prstClr val="black">
                        <a:alpha val="40000"/>
                      </a:prstClr>
                    </a:outerShdw>
                  </a:effectLst>
                </a:rPr>
                <a:t>  1.  To make fat  2.  to feed for     </a:t>
              </a:r>
              <a:r>
                <a:rPr lang="en-US" sz="1200" dirty="0" smtClean="0"/>
                <a:t>character, nature.  </a:t>
              </a:r>
              <a:r>
                <a:rPr lang="en-US" sz="1200" i="1" dirty="0" smtClean="0"/>
                <a:t>The boys found a feather.</a:t>
              </a:r>
            </a:p>
            <a:p>
              <a:r>
                <a:rPr lang="en-US" sz="1200" dirty="0" smtClean="0">
                  <a:effectLst>
                    <a:outerShdw blurRad="50800" dist="38100" dir="2700000" algn="tl" rotWithShape="0">
                      <a:prstClr val="black">
                        <a:alpha val="40000"/>
                      </a:prstClr>
                    </a:outerShdw>
                  </a:effectLst>
                </a:rPr>
                <a:t>slaughter   3.  to make fertile.   </a:t>
              </a:r>
              <a:r>
                <a:rPr lang="en-US" sz="1200" i="1" dirty="0" smtClean="0">
                  <a:effectLst>
                    <a:outerShdw blurRad="50800" dist="38100" dir="2700000" algn="tl" rotWithShape="0">
                      <a:prstClr val="black">
                        <a:alpha val="40000"/>
                      </a:prstClr>
                    </a:outerShdw>
                  </a:effectLst>
                </a:rPr>
                <a:t>The  mother</a:t>
              </a:r>
              <a:r>
                <a:rPr lang="en-US" sz="1200" dirty="0" smtClean="0">
                  <a:effectLst>
                    <a:outerShdw blurRad="50800" dist="38100" dir="2700000" algn="tl" rotWithShape="0">
                      <a:prstClr val="black">
                        <a:alpha val="40000"/>
                      </a:prstClr>
                    </a:outerShdw>
                  </a:effectLst>
                </a:rPr>
                <a:t>           </a:t>
              </a:r>
              <a:r>
                <a:rPr lang="en-US" sz="1200" b="1" dirty="0" err="1" smtClean="0">
                  <a:effectLst>
                    <a:outerShdw blurRad="50800" dist="38100" dir="2700000" algn="tl" rotWithShape="0">
                      <a:prstClr val="black">
                        <a:alpha val="40000"/>
                      </a:prstClr>
                    </a:outerShdw>
                  </a:effectLst>
                </a:rPr>
                <a:t>fea·ture</a:t>
              </a:r>
              <a:r>
                <a:rPr lang="en-US" sz="1200" b="1" dirty="0" smtClean="0">
                  <a:effectLst>
                    <a:outerShdw blurRad="50800" dist="38100" dir="2700000" algn="tl" rotWithShape="0">
                      <a:prstClr val="black">
                        <a:alpha val="40000"/>
                      </a:prstClr>
                    </a:outerShdw>
                  </a:effectLst>
                </a:rPr>
                <a:t> </a:t>
              </a:r>
              <a:r>
                <a:rPr lang="en-US" sz="1200" dirty="0" smtClean="0">
                  <a:effectLst>
                    <a:outerShdw blurRad="50800" dist="38100" dir="2700000" algn="tl" rotWithShape="0">
                      <a:prstClr val="black">
                        <a:alpha val="40000"/>
                      </a:prstClr>
                    </a:outerShdw>
                  </a:effectLst>
                </a:rPr>
                <a:t>(fee-</a:t>
              </a:r>
              <a:r>
                <a:rPr lang="en-US" sz="1200" dirty="0" err="1" smtClean="0">
                  <a:effectLst>
                    <a:outerShdw blurRad="50800" dist="38100" dir="2700000" algn="tl" rotWithShape="0">
                      <a:prstClr val="black">
                        <a:alpha val="40000"/>
                      </a:prstClr>
                    </a:outerShdw>
                  </a:effectLst>
                </a:rPr>
                <a:t>cher</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The make or cast of</a:t>
              </a:r>
            </a:p>
            <a:p>
              <a:r>
                <a:rPr lang="en-US" sz="1200" i="1" dirty="0" smtClean="0">
                  <a:effectLst>
                    <a:outerShdw blurRad="50800" dist="38100" dir="2700000" algn="tl" rotWithShape="0">
                      <a:prstClr val="black">
                        <a:alpha val="40000"/>
                      </a:prstClr>
                    </a:outerShdw>
                  </a:effectLst>
                </a:rPr>
                <a:t>duck will fatten her babies.                                        </a:t>
              </a:r>
              <a:r>
                <a:rPr lang="en-US" sz="1200" dirty="0" smtClean="0"/>
                <a:t>any part of the face  2.  something offered as</a:t>
              </a:r>
            </a:p>
            <a:p>
              <a:r>
                <a:rPr lang="en-US" sz="1200" b="1" dirty="0" smtClean="0"/>
                <a:t>fauna </a:t>
              </a:r>
              <a:r>
                <a:rPr lang="en-US" sz="1200" dirty="0" smtClean="0">
                  <a:effectLst>
                    <a:outerShdw blurRad="50800" dist="38100" dir="2700000" algn="tl" rotWithShape="0">
                      <a:prstClr val="black">
                        <a:alpha val="40000"/>
                      </a:prstClr>
                    </a:outerShdw>
                  </a:effectLst>
                </a:rPr>
                <a:t>(</a:t>
              </a:r>
              <a:r>
                <a:rPr lang="en-US" sz="1200" dirty="0" err="1" smtClean="0">
                  <a:effectLst>
                    <a:outerShdw blurRad="50800" dist="38100" dir="2700000" algn="tl" rotWithShape="0">
                      <a:prstClr val="black">
                        <a:alpha val="40000"/>
                      </a:prstClr>
                    </a:outerShdw>
                  </a:effectLst>
                </a:rPr>
                <a:t>fä‘na</a:t>
              </a:r>
              <a:r>
                <a:rPr lang="en-US" sz="1200" dirty="0" smtClean="0">
                  <a:effectLst>
                    <a:outerShdw blurRad="50800" dist="38100" dir="2700000" algn="tl" rotWithShape="0">
                      <a:prstClr val="black">
                        <a:alpha val="40000"/>
                      </a:prstClr>
                    </a:outerShdw>
                  </a:effectLst>
                </a:rPr>
                <a:t>), </a:t>
              </a:r>
              <a:r>
                <a:rPr lang="en-US" sz="1200" b="1" dirty="0" smtClean="0">
                  <a:effectLst>
                    <a:outerShdw blurRad="50800" dist="38100" dir="2700000" algn="tl" rotWithShape="0">
                      <a:prstClr val="black">
                        <a:alpha val="40000"/>
                      </a:prstClr>
                    </a:outerShdw>
                  </a:effectLst>
                </a:rPr>
                <a:t>n</a:t>
              </a:r>
              <a:r>
                <a:rPr lang="en-US" sz="1200" dirty="0" smtClean="0">
                  <a:effectLst>
                    <a:outerShdw blurRad="50800" dist="38100" dir="2700000" algn="tl" rotWithShape="0">
                      <a:prstClr val="black">
                        <a:alpha val="40000"/>
                      </a:prstClr>
                    </a:outerShdw>
                  </a:effectLst>
                </a:rPr>
                <a:t>.  1.  A collective term for  the        special attraction.  </a:t>
              </a:r>
              <a:r>
                <a:rPr lang="en-US" sz="1200" i="1" dirty="0" smtClean="0">
                  <a:effectLst>
                    <a:outerShdw blurRad="50800" dist="38100" dir="2700000" algn="tl" rotWithShape="0">
                      <a:prstClr val="black">
                        <a:alpha val="40000"/>
                      </a:prstClr>
                    </a:outerShdw>
                  </a:effectLst>
                </a:rPr>
                <a:t>The game had new  </a:t>
              </a:r>
            </a:p>
            <a:p>
              <a:r>
                <a:rPr lang="en-US" sz="1200" dirty="0" smtClean="0">
                  <a:effectLst>
                    <a:outerShdw blurRad="50800" dist="38100" dir="2700000" algn="tl" rotWithShape="0">
                      <a:prstClr val="black">
                        <a:alpha val="40000"/>
                      </a:prstClr>
                    </a:outerShdw>
                  </a:effectLst>
                </a:rPr>
                <a:t>animals peculiar to a region or epoch.  2.  a           </a:t>
              </a:r>
              <a:r>
                <a:rPr lang="en-US" sz="1200" i="1" dirty="0" smtClean="0">
                  <a:effectLst>
                    <a:outerShdw blurRad="50800" dist="38100" dir="2700000" algn="tl" rotWithShape="0">
                      <a:prstClr val="black">
                        <a:alpha val="40000"/>
                      </a:prstClr>
                    </a:outerShdw>
                  </a:effectLst>
                </a:rPr>
                <a:t>features.</a:t>
              </a:r>
            </a:p>
            <a:p>
              <a:r>
                <a:rPr lang="en-US" sz="1200" dirty="0" smtClean="0">
                  <a:effectLst>
                    <a:outerShdw blurRad="50800" dist="38100" dir="2700000" algn="tl" rotWithShape="0">
                      <a:prstClr val="black">
                        <a:alpha val="40000"/>
                      </a:prstClr>
                    </a:outerShdw>
                  </a:effectLst>
                </a:rPr>
                <a:t>descriptive list of such animals.  </a:t>
              </a:r>
              <a:r>
                <a:rPr lang="en-US" sz="1200" i="1" dirty="0" smtClean="0"/>
                <a:t>They were</a:t>
              </a:r>
            </a:p>
            <a:p>
              <a:r>
                <a:rPr lang="en-US" sz="1200" i="1" dirty="0" smtClean="0"/>
                <a:t>inspired by the </a:t>
              </a:r>
              <a:r>
                <a:rPr lang="en-US" sz="1200" i="1" dirty="0" err="1" smtClean="0"/>
                <a:t>fuana</a:t>
              </a:r>
              <a:r>
                <a:rPr lang="en-US" sz="1200" i="1" dirty="0" smtClean="0"/>
                <a:t>.</a:t>
              </a:r>
            </a:p>
            <a:p>
              <a:endParaRPr lang="en-US" sz="1200" dirty="0" smtClean="0"/>
            </a:p>
            <a:p>
              <a:pPr algn="ctr"/>
              <a:r>
                <a:rPr lang="en-US" dirty="0" smtClean="0">
                  <a:effectLst>
                    <a:outerShdw blurRad="50800" dist="38100" dir="2700000" algn="tl" rotWithShape="0">
                      <a:prstClr val="black">
                        <a:alpha val="40000"/>
                      </a:prstClr>
                    </a:outerShdw>
                  </a:effectLst>
                </a:rPr>
                <a:t>  </a:t>
              </a:r>
            </a:p>
            <a:p>
              <a:pPr algn="ctr"/>
              <a:endParaRPr lang="en-US"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dirty="0" smtClean="0">
                  <a:effectLst>
                    <a:outerShdw blurRad="50800" dist="38100" dir="2700000" algn="tl" rotWithShape="0">
                      <a:prstClr val="black">
                        <a:alpha val="40000"/>
                      </a:prstClr>
                    </a:outerShdw>
                  </a:effectLst>
                </a:rPr>
                <a:t>                           </a:t>
              </a:r>
              <a:endParaRPr lang="en-US" b="1" dirty="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endParaRPr lang="en-US" b="1" dirty="0" smtClean="0">
                <a:effectLst>
                  <a:outerShdw blurRad="50800" dist="38100" dir="2700000" algn="tl" rotWithShape="0">
                    <a:prstClr val="black">
                      <a:alpha val="40000"/>
                    </a:prstClr>
                  </a:outerShdw>
                </a:effectLst>
              </a:endParaRPr>
            </a:p>
            <a:p>
              <a:r>
                <a:rPr lang="en-US" b="1" i="1" dirty="0" smtClean="0">
                  <a:solidFill>
                    <a:schemeClr val="bg1"/>
                  </a:solidFill>
                </a:rPr>
                <a:t>.</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cxnSp>
          <p:nvCxnSpPr>
            <p:cNvPr id="7" name="Straight Connector 6"/>
            <p:cNvCxnSpPr/>
            <p:nvPr/>
          </p:nvCxnSpPr>
          <p:spPr>
            <a:xfrm>
              <a:off x="778386" y="1905000"/>
              <a:ext cx="632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2"/>
            </p:cNvCxnSpPr>
            <p:nvPr/>
          </p:nvCxnSpPr>
          <p:spPr>
            <a:xfrm>
              <a:off x="3960624" y="2057400"/>
              <a:ext cx="0" cy="320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304800" y="5257800"/>
            <a:ext cx="8610600" cy="1077218"/>
          </a:xfrm>
          <a:prstGeom prst="rect">
            <a:avLst/>
          </a:prstGeom>
          <a:noFill/>
        </p:spPr>
        <p:txBody>
          <a:bodyPr wrap="square" rtlCol="0">
            <a:spAutoFit/>
          </a:bodyPr>
          <a:lstStyle/>
          <a:p>
            <a:r>
              <a:rPr lang="en-US" sz="3200" b="1" dirty="0" smtClean="0">
                <a:solidFill>
                  <a:schemeClr val="bg1"/>
                </a:solidFill>
              </a:rPr>
              <a:t>9.  What words are found between the guide words?</a:t>
            </a:r>
            <a:endParaRPr lang="en-US" sz="3200" b="1" dirty="0">
              <a:solidFill>
                <a:schemeClr val="bg1"/>
              </a:solidFill>
            </a:endParaRPr>
          </a:p>
        </p:txBody>
      </p:sp>
      <p:sp>
        <p:nvSpPr>
          <p:cNvPr id="10" name="Left Arrow Callout 9"/>
          <p:cNvSpPr/>
          <p:nvPr/>
        </p:nvSpPr>
        <p:spPr>
          <a:xfrm>
            <a:off x="1828800" y="5761903"/>
            <a:ext cx="5638800" cy="614809"/>
          </a:xfrm>
          <a:prstGeom prst="leftArrowCallou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Fatigue, fatten, fauna, feasible, feast, feather</a:t>
            </a:r>
            <a:endParaRPr lang="en-US" dirty="0">
              <a:solidFill>
                <a:schemeClr val="tx1"/>
              </a:solidFill>
            </a:endParaRPr>
          </a:p>
        </p:txBody>
      </p:sp>
      <p:sp>
        <p:nvSpPr>
          <p:cNvPr id="11" name="Rectangle 10"/>
          <p:cNvSpPr/>
          <p:nvPr/>
        </p:nvSpPr>
        <p:spPr>
          <a:xfrm>
            <a:off x="781547" y="3876674"/>
            <a:ext cx="629919" cy="238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088436"/>
            <a:ext cx="629919" cy="288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8447" y="4419600"/>
            <a:ext cx="629919"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18281" y="2209800"/>
            <a:ext cx="782319"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18281" y="2971800"/>
            <a:ext cx="477519" cy="2332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18281" y="3505200"/>
            <a:ext cx="629919" cy="238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64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P spid="11" grpId="0" animBg="1"/>
      <p:bldP spid="12"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941718" y="514174"/>
            <a:ext cx="6553200" cy="400110"/>
          </a:xfrm>
          <a:prstGeom prst="rect">
            <a:avLst/>
          </a:prstGeom>
          <a:noFill/>
        </p:spPr>
        <p:txBody>
          <a:bodyPr wrap="square" rtlCol="0">
            <a:spAutoFit/>
          </a:bodyPr>
          <a:lstStyle/>
          <a:p>
            <a:pPr algn="ctr"/>
            <a:r>
              <a:rPr lang="en-US" sz="2000" dirty="0" smtClean="0">
                <a:solidFill>
                  <a:schemeClr val="bg1"/>
                </a:solidFill>
                <a:latin typeface="Hobo Std" pitchFamily="34" charset="0"/>
                <a:ea typeface="Cambria Math" panose="02040503050406030204" pitchFamily="18" charset="0"/>
              </a:rPr>
              <a:t>Dictionary Hunt</a:t>
            </a:r>
            <a:endParaRPr lang="en-US" sz="2000" dirty="0">
              <a:solidFill>
                <a:schemeClr val="bg1"/>
              </a:solidFill>
              <a:latin typeface="Hobo Std" pitchFamily="34" charset="0"/>
              <a:ea typeface="Cambria Math" panose="02040503050406030204" pitchFamily="18" charset="0"/>
            </a:endParaRPr>
          </a:p>
        </p:txBody>
      </p:sp>
      <p:sp>
        <p:nvSpPr>
          <p:cNvPr id="6" name="TextBox 5"/>
          <p:cNvSpPr txBox="1"/>
          <p:nvPr/>
        </p:nvSpPr>
        <p:spPr>
          <a:xfrm>
            <a:off x="393939" y="1987587"/>
            <a:ext cx="8458200" cy="369332"/>
          </a:xfrm>
          <a:prstGeom prst="rect">
            <a:avLst/>
          </a:prstGeom>
          <a:noFill/>
        </p:spPr>
        <p:txBody>
          <a:bodyPr wrap="square" rtlCol="0">
            <a:spAutoFit/>
          </a:bodyPr>
          <a:lstStyle/>
          <a:p>
            <a:r>
              <a:rPr lang="en-US" dirty="0" smtClean="0">
                <a:solidFill>
                  <a:schemeClr val="bg1"/>
                </a:solidFill>
              </a:rPr>
              <a:t>2.  Look up each entry word in the dictionary.   Then write the definitions.        </a:t>
            </a:r>
          </a:p>
        </p:txBody>
      </p:sp>
      <p:pic>
        <p:nvPicPr>
          <p:cNvPr id="7" name="Picture 6"/>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rot="21044862">
            <a:off x="2990707" y="5484776"/>
            <a:ext cx="1020149" cy="1143000"/>
          </a:xfrm>
          <a:prstGeom prst="rect">
            <a:avLst/>
          </a:prstGeom>
        </p:spPr>
      </p:pic>
      <p:sp>
        <p:nvSpPr>
          <p:cNvPr id="8" name="Rounded Rectangular Callout 7"/>
          <p:cNvSpPr/>
          <p:nvPr/>
        </p:nvSpPr>
        <p:spPr>
          <a:xfrm>
            <a:off x="4583502" y="5580775"/>
            <a:ext cx="1928723" cy="951001"/>
          </a:xfrm>
          <a:prstGeom prst="wedgeRoundRectCallout">
            <a:avLst>
              <a:gd name="adj1" fmla="val -77228"/>
              <a:gd name="adj2" fmla="val -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1050" dirty="0" smtClean="0">
                <a:solidFill>
                  <a:schemeClr val="bg1"/>
                </a:solidFill>
              </a:rPr>
              <a:t>Remember, the guide words are located at the top of each dictionary page.  They can help you locate the words.</a:t>
            </a:r>
            <a:endParaRPr lang="en-US" sz="105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762868460"/>
              </p:ext>
            </p:extLst>
          </p:nvPr>
        </p:nvGraphicFramePr>
        <p:xfrm>
          <a:off x="566469" y="1524000"/>
          <a:ext cx="6096000" cy="370840"/>
        </p:xfrm>
        <a:graphic>
          <a:graphicData uri="http://schemas.openxmlformats.org/drawingml/2006/table">
            <a:tbl>
              <a:tblPr firstRow="1" bandRow="1">
                <a:tableStyleId>{7E9639D4-E3E2-4D34-9284-5A2195B3D0D7}</a:tableStyleId>
              </a:tblPr>
              <a:tblGrid>
                <a:gridCol w="1219200"/>
                <a:gridCol w="1219200"/>
                <a:gridCol w="1219200"/>
                <a:gridCol w="1219200"/>
                <a:gridCol w="1219200"/>
              </a:tblGrid>
              <a:tr h="370840">
                <a:tc>
                  <a:txBody>
                    <a:bodyPr/>
                    <a:lstStyle/>
                    <a:p>
                      <a:r>
                        <a:rPr lang="en-US" sz="1600" dirty="0" smtClean="0"/>
                        <a:t>chemical</a:t>
                      </a:r>
                      <a:endParaRPr lang="en-US" sz="1600" dirty="0">
                        <a:solidFill>
                          <a:schemeClr val="bg1"/>
                        </a:solidFill>
                      </a:endParaRPr>
                    </a:p>
                  </a:txBody>
                  <a:tcPr/>
                </a:tc>
                <a:tc>
                  <a:txBody>
                    <a:bodyPr/>
                    <a:lstStyle/>
                    <a:p>
                      <a:r>
                        <a:rPr lang="en-US" sz="1600" dirty="0" smtClean="0"/>
                        <a:t>renew</a:t>
                      </a:r>
                      <a:endParaRPr lang="en-US" sz="1600" dirty="0">
                        <a:solidFill>
                          <a:schemeClr val="bg1"/>
                        </a:solidFill>
                      </a:endParaRPr>
                    </a:p>
                  </a:txBody>
                  <a:tcPr/>
                </a:tc>
                <a:tc>
                  <a:txBody>
                    <a:bodyPr/>
                    <a:lstStyle/>
                    <a:p>
                      <a:r>
                        <a:rPr lang="en-US" sz="1600" dirty="0" smtClean="0"/>
                        <a:t>honest</a:t>
                      </a:r>
                      <a:endParaRPr lang="en-US" sz="1600" dirty="0">
                        <a:solidFill>
                          <a:schemeClr val="bg1"/>
                        </a:solidFill>
                      </a:endParaRPr>
                    </a:p>
                  </a:txBody>
                  <a:tcPr/>
                </a:tc>
                <a:tc>
                  <a:txBody>
                    <a:bodyPr/>
                    <a:lstStyle/>
                    <a:p>
                      <a:r>
                        <a:rPr lang="en-US" sz="1600" dirty="0" smtClean="0"/>
                        <a:t>elevation</a:t>
                      </a:r>
                      <a:endParaRPr lang="en-US" sz="1600" dirty="0">
                        <a:solidFill>
                          <a:schemeClr val="bg1"/>
                        </a:solidFill>
                      </a:endParaRPr>
                    </a:p>
                  </a:txBody>
                  <a:tcPr/>
                </a:tc>
                <a:tc>
                  <a:txBody>
                    <a:bodyPr/>
                    <a:lstStyle/>
                    <a:p>
                      <a:r>
                        <a:rPr lang="en-US" dirty="0" smtClean="0"/>
                        <a:t>beverage</a:t>
                      </a:r>
                      <a:endParaRPr lang="en-US" b="1" dirty="0">
                        <a:solidFill>
                          <a:schemeClr val="bg1"/>
                        </a:solidFill>
                      </a:endParaRPr>
                    </a:p>
                  </a:txBody>
                  <a:tcPr/>
                </a:tc>
              </a:tr>
            </a:tbl>
          </a:graphicData>
        </a:graphic>
      </p:graphicFrame>
      <p:sp>
        <p:nvSpPr>
          <p:cNvPr id="10" name="TextBox 9"/>
          <p:cNvSpPr txBox="1"/>
          <p:nvPr/>
        </p:nvSpPr>
        <p:spPr>
          <a:xfrm>
            <a:off x="368061" y="990600"/>
            <a:ext cx="7162800" cy="381000"/>
          </a:xfrm>
          <a:prstGeom prst="rect">
            <a:avLst/>
          </a:prstGeom>
          <a:noFill/>
        </p:spPr>
        <p:txBody>
          <a:bodyPr wrap="square" rtlCol="0">
            <a:spAutoFit/>
          </a:bodyPr>
          <a:lstStyle/>
          <a:p>
            <a:r>
              <a:rPr lang="en-US" dirty="0" smtClean="0">
                <a:solidFill>
                  <a:schemeClr val="bg1"/>
                </a:solidFill>
              </a:rPr>
              <a:t>1.  Put these words in alphabetical order.</a:t>
            </a:r>
            <a:endParaRPr lang="en-US" dirty="0">
              <a:solidFill>
                <a:schemeClr val="bg1"/>
              </a:solidFill>
            </a:endParaRPr>
          </a:p>
        </p:txBody>
      </p:sp>
      <p:sp>
        <p:nvSpPr>
          <p:cNvPr id="11" name="TextBox 10"/>
          <p:cNvSpPr txBox="1"/>
          <p:nvPr/>
        </p:nvSpPr>
        <p:spPr>
          <a:xfrm>
            <a:off x="609600" y="3733800"/>
            <a:ext cx="7162800" cy="923330"/>
          </a:xfrm>
          <a:prstGeom prst="rect">
            <a:avLst/>
          </a:prstGeom>
          <a:noFill/>
        </p:spPr>
        <p:txBody>
          <a:bodyPr wrap="square" rtlCol="0">
            <a:spAutoFit/>
          </a:bodyPr>
          <a:lstStyle/>
          <a:p>
            <a:r>
              <a:rPr lang="en-US" dirty="0" smtClean="0">
                <a:solidFill>
                  <a:schemeClr val="bg1"/>
                </a:solidFill>
              </a:rPr>
              <a:t> </a:t>
            </a:r>
          </a:p>
          <a:p>
            <a:endParaRPr lang="en-US" dirty="0">
              <a:solidFill>
                <a:schemeClr val="bg1"/>
              </a:solidFill>
            </a:endParaRPr>
          </a:p>
          <a:p>
            <a:endParaRPr lang="en-US" dirty="0">
              <a:solidFill>
                <a:schemeClr val="bg1"/>
              </a:solidFill>
            </a:endParaRPr>
          </a:p>
        </p:txBody>
      </p:sp>
      <p:sp>
        <p:nvSpPr>
          <p:cNvPr id="12" name="TextBox 11"/>
          <p:cNvSpPr txBox="1"/>
          <p:nvPr/>
        </p:nvSpPr>
        <p:spPr>
          <a:xfrm>
            <a:off x="412630" y="2667000"/>
            <a:ext cx="8458200" cy="369332"/>
          </a:xfrm>
          <a:prstGeom prst="rect">
            <a:avLst/>
          </a:prstGeom>
          <a:noFill/>
        </p:spPr>
        <p:txBody>
          <a:bodyPr wrap="square" rtlCol="0">
            <a:spAutoFit/>
          </a:bodyPr>
          <a:lstStyle/>
          <a:p>
            <a:pPr marL="342900" indent="-342900">
              <a:buAutoNum type="arabicPeriod" startAt="3"/>
            </a:pPr>
            <a:r>
              <a:rPr lang="en-US" dirty="0" smtClean="0">
                <a:solidFill>
                  <a:schemeClr val="bg1"/>
                </a:solidFill>
              </a:rPr>
              <a:t>Between which two guide words is the word </a:t>
            </a:r>
            <a:r>
              <a:rPr lang="en-US" b="1" i="1" u="sng" dirty="0" smtClean="0">
                <a:solidFill>
                  <a:schemeClr val="bg1"/>
                </a:solidFill>
              </a:rPr>
              <a:t>chemical</a:t>
            </a:r>
            <a:r>
              <a:rPr lang="en-US" dirty="0" smtClean="0">
                <a:solidFill>
                  <a:schemeClr val="bg1"/>
                </a:solidFill>
              </a:rPr>
              <a:t> found?</a:t>
            </a:r>
          </a:p>
        </p:txBody>
      </p:sp>
      <p:sp>
        <p:nvSpPr>
          <p:cNvPr id="13" name="TextBox 12"/>
          <p:cNvSpPr txBox="1"/>
          <p:nvPr/>
        </p:nvSpPr>
        <p:spPr>
          <a:xfrm>
            <a:off x="416943" y="3276600"/>
            <a:ext cx="8458200" cy="369332"/>
          </a:xfrm>
          <a:prstGeom prst="rect">
            <a:avLst/>
          </a:prstGeom>
          <a:noFill/>
        </p:spPr>
        <p:txBody>
          <a:bodyPr wrap="square" rtlCol="0">
            <a:spAutoFit/>
          </a:bodyPr>
          <a:lstStyle/>
          <a:p>
            <a:r>
              <a:rPr lang="en-US" dirty="0" smtClean="0">
                <a:solidFill>
                  <a:schemeClr val="bg1"/>
                </a:solidFill>
              </a:rPr>
              <a:t>4.  How many syllables does the word </a:t>
            </a:r>
            <a:r>
              <a:rPr lang="en-US" b="1" i="1" u="sng" dirty="0" smtClean="0">
                <a:solidFill>
                  <a:schemeClr val="bg1"/>
                </a:solidFill>
              </a:rPr>
              <a:t>elevation</a:t>
            </a:r>
            <a:r>
              <a:rPr lang="en-US" dirty="0" smtClean="0">
                <a:solidFill>
                  <a:schemeClr val="bg1"/>
                </a:solidFill>
              </a:rPr>
              <a:t> have?</a:t>
            </a:r>
          </a:p>
        </p:txBody>
      </p:sp>
      <p:sp>
        <p:nvSpPr>
          <p:cNvPr id="14" name="TextBox 13"/>
          <p:cNvSpPr txBox="1"/>
          <p:nvPr/>
        </p:nvSpPr>
        <p:spPr>
          <a:xfrm>
            <a:off x="421048" y="4014159"/>
            <a:ext cx="8458200" cy="369332"/>
          </a:xfrm>
          <a:prstGeom prst="rect">
            <a:avLst/>
          </a:prstGeom>
          <a:noFill/>
        </p:spPr>
        <p:txBody>
          <a:bodyPr wrap="square" rtlCol="0">
            <a:spAutoFit/>
          </a:bodyPr>
          <a:lstStyle/>
          <a:p>
            <a:r>
              <a:rPr lang="en-US" dirty="0" smtClean="0">
                <a:solidFill>
                  <a:schemeClr val="bg1"/>
                </a:solidFill>
              </a:rPr>
              <a:t>5.  Which entry word has the most definition?</a:t>
            </a:r>
          </a:p>
        </p:txBody>
      </p:sp>
      <p:sp>
        <p:nvSpPr>
          <p:cNvPr id="15" name="TextBox 14"/>
          <p:cNvSpPr txBox="1"/>
          <p:nvPr/>
        </p:nvSpPr>
        <p:spPr>
          <a:xfrm>
            <a:off x="425361" y="4674636"/>
            <a:ext cx="8458200" cy="646331"/>
          </a:xfrm>
          <a:prstGeom prst="rect">
            <a:avLst/>
          </a:prstGeom>
          <a:noFill/>
        </p:spPr>
        <p:txBody>
          <a:bodyPr wrap="square" rtlCol="0">
            <a:spAutoFit/>
          </a:bodyPr>
          <a:lstStyle/>
          <a:p>
            <a:r>
              <a:rPr lang="en-US" dirty="0" smtClean="0">
                <a:solidFill>
                  <a:schemeClr val="bg1"/>
                </a:solidFill>
              </a:rPr>
              <a:t>6.  Challenge:  Think of a word that is found between the guide words, </a:t>
            </a:r>
            <a:r>
              <a:rPr lang="en-US" b="1" i="1" u="sng" dirty="0" smtClean="0">
                <a:solidFill>
                  <a:schemeClr val="bg1"/>
                </a:solidFill>
              </a:rPr>
              <a:t>grumble</a:t>
            </a:r>
            <a:r>
              <a:rPr lang="en-US" dirty="0" smtClean="0">
                <a:solidFill>
                  <a:schemeClr val="bg1"/>
                </a:solidFill>
              </a:rPr>
              <a:t> and </a:t>
            </a:r>
            <a:r>
              <a:rPr lang="en-US" b="1" i="1" u="sng" dirty="0" smtClean="0">
                <a:solidFill>
                  <a:schemeClr val="bg1"/>
                </a:solidFill>
              </a:rPr>
              <a:t>guitar</a:t>
            </a:r>
            <a:r>
              <a:rPr lang="en-US" dirty="0" smtClean="0">
                <a:solidFill>
                  <a:schemeClr val="bg1"/>
                </a:solidFill>
              </a:rPr>
              <a:t>.  </a:t>
            </a:r>
          </a:p>
        </p:txBody>
      </p:sp>
      <p:sp>
        <p:nvSpPr>
          <p:cNvPr id="16" name="TextBox 15"/>
          <p:cNvSpPr txBox="1"/>
          <p:nvPr/>
        </p:nvSpPr>
        <p:spPr>
          <a:xfrm>
            <a:off x="228600" y="206398"/>
            <a:ext cx="3352800" cy="369332"/>
          </a:xfrm>
          <a:prstGeom prst="rect">
            <a:avLst/>
          </a:prstGeom>
          <a:noFill/>
        </p:spPr>
        <p:txBody>
          <a:bodyPr wrap="square" rtlCol="0">
            <a:spAutoFit/>
          </a:bodyPr>
          <a:lstStyle/>
          <a:p>
            <a:r>
              <a:rPr lang="en-US" dirty="0" smtClean="0">
                <a:solidFill>
                  <a:schemeClr val="bg1"/>
                </a:solidFill>
              </a:rPr>
              <a:t>Name _________________</a:t>
            </a:r>
            <a:endParaRPr lang="en-US" dirty="0">
              <a:solidFill>
                <a:schemeClr val="bg1"/>
              </a:solidFill>
            </a:endParaRPr>
          </a:p>
        </p:txBody>
      </p:sp>
      <p:sp>
        <p:nvSpPr>
          <p:cNvPr id="17" name="TextBox 16"/>
          <p:cNvSpPr txBox="1"/>
          <p:nvPr/>
        </p:nvSpPr>
        <p:spPr>
          <a:xfrm>
            <a:off x="5334000" y="228766"/>
            <a:ext cx="3352800" cy="369332"/>
          </a:xfrm>
          <a:prstGeom prst="rect">
            <a:avLst/>
          </a:prstGeom>
          <a:noFill/>
        </p:spPr>
        <p:txBody>
          <a:bodyPr wrap="square" rtlCol="0">
            <a:spAutoFit/>
          </a:bodyPr>
          <a:lstStyle/>
          <a:p>
            <a:r>
              <a:rPr lang="en-US" dirty="0" smtClean="0">
                <a:solidFill>
                  <a:schemeClr val="bg1"/>
                </a:solidFill>
              </a:rPr>
              <a:t>Date _________________</a:t>
            </a:r>
            <a:endParaRPr lang="en-US" dirty="0">
              <a:solidFill>
                <a:schemeClr val="bg1"/>
              </a:solidFill>
            </a:endParaRPr>
          </a:p>
        </p:txBody>
      </p:sp>
    </p:spTree>
    <p:extLst>
      <p:ext uri="{BB962C8B-B14F-4D97-AF65-F5344CB8AC3E}">
        <p14:creationId xmlns:p14="http://schemas.microsoft.com/office/powerpoint/2010/main" val="840017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391" b="10391"/>
          <a:stretch>
            <a:fillRect/>
          </a:stretch>
        </p:blipFill>
        <p:spPr>
          <a:xfrm>
            <a:off x="1219200" y="473014"/>
            <a:ext cx="6019800" cy="5562600"/>
          </a:xfrm>
        </p:spPr>
      </p:pic>
      <p:sp>
        <p:nvSpPr>
          <p:cNvPr id="15" name="Cloud Callout 14"/>
          <p:cNvSpPr/>
          <p:nvPr/>
        </p:nvSpPr>
        <p:spPr>
          <a:xfrm>
            <a:off x="5867400" y="914400"/>
            <a:ext cx="2667000" cy="1981200"/>
          </a:xfrm>
          <a:prstGeom prst="cloudCallout">
            <a:avLst>
              <a:gd name="adj1" fmla="val -44444"/>
              <a:gd name="adj2" fmla="val 52921"/>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Box 13"/>
          <p:cNvSpPr txBox="1"/>
          <p:nvPr/>
        </p:nvSpPr>
        <p:spPr>
          <a:xfrm>
            <a:off x="6210300" y="1066800"/>
            <a:ext cx="1828800" cy="1569660"/>
          </a:xfrm>
          <a:prstGeom prst="rect">
            <a:avLst/>
          </a:prstGeom>
          <a:noFill/>
        </p:spPr>
        <p:txBody>
          <a:bodyPr wrap="square" rtlCol="0">
            <a:spAutoFit/>
          </a:bodyPr>
          <a:lstStyle/>
          <a:p>
            <a:r>
              <a:rPr lang="en-US" sz="4800" b="1" dirty="0" smtClean="0">
                <a:solidFill>
                  <a:schemeClr val="bg1"/>
                </a:solidFill>
              </a:rPr>
              <a:t>Good Bye!</a:t>
            </a:r>
            <a:endParaRPr lang="en-US" sz="4800" b="1" dirty="0">
              <a:solidFill>
                <a:schemeClr val="bg1"/>
              </a:solidFill>
            </a:endParaRPr>
          </a:p>
        </p:txBody>
      </p:sp>
      <p:sp>
        <p:nvSpPr>
          <p:cNvPr id="16" name="TextBox 15"/>
          <p:cNvSpPr txBox="1"/>
          <p:nvPr/>
        </p:nvSpPr>
        <p:spPr>
          <a:xfrm>
            <a:off x="2362200" y="6009735"/>
            <a:ext cx="4267200" cy="246221"/>
          </a:xfrm>
          <a:prstGeom prst="rect">
            <a:avLst/>
          </a:prstGeom>
          <a:noFill/>
        </p:spPr>
        <p:txBody>
          <a:bodyPr wrap="square" rtlCol="0">
            <a:spAutoFit/>
          </a:bodyPr>
          <a:lstStyle/>
          <a:p>
            <a:endParaRPr lang="en-US" sz="1000" dirty="0">
              <a:solidFill>
                <a:schemeClr val="bg1"/>
              </a:solidFill>
            </a:endParaRPr>
          </a:p>
        </p:txBody>
      </p:sp>
    </p:spTree>
    <p:extLst>
      <p:ext uri="{BB962C8B-B14F-4D97-AF65-F5344CB8AC3E}">
        <p14:creationId xmlns:p14="http://schemas.microsoft.com/office/powerpoint/2010/main" val="474804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285845" y="491578"/>
            <a:ext cx="7705755" cy="685800"/>
          </a:xfrm>
        </p:spPr>
        <p:txBody>
          <a:bodyPr/>
          <a:lstStyle/>
          <a:p>
            <a:pPr marL="0" indent="0">
              <a:buNone/>
            </a:pPr>
            <a:r>
              <a:rPr lang="en-US" sz="4400" dirty="0" smtClean="0"/>
              <a:t>What can a dictionary tell you?</a:t>
            </a:r>
          </a:p>
          <a:p>
            <a:pPr marL="0" indent="0">
              <a:buNone/>
            </a:pPr>
            <a:endParaRPr lang="en-US" sz="4800" dirty="0"/>
          </a:p>
        </p:txBody>
      </p:sp>
      <p:sp>
        <p:nvSpPr>
          <p:cNvPr id="6" name="TextBox 5"/>
          <p:cNvSpPr txBox="1"/>
          <p:nvPr/>
        </p:nvSpPr>
        <p:spPr>
          <a:xfrm>
            <a:off x="576261" y="2133600"/>
            <a:ext cx="6705600" cy="769441"/>
          </a:xfrm>
          <a:prstGeom prst="rect">
            <a:avLst/>
          </a:prstGeom>
          <a:noFill/>
        </p:spPr>
        <p:txBody>
          <a:bodyPr wrap="square" rtlCol="0">
            <a:spAutoFit/>
          </a:bodyPr>
          <a:lstStyle/>
          <a:p>
            <a:r>
              <a:rPr lang="en-US" sz="2400" dirty="0" smtClean="0"/>
              <a:t>1</a:t>
            </a:r>
            <a:r>
              <a:rPr lang="en-US" sz="4400" dirty="0" smtClean="0">
                <a:solidFill>
                  <a:srgbClr val="FFFF00"/>
                </a:solidFill>
              </a:rPr>
              <a:t>.  How to spell a word.</a:t>
            </a:r>
            <a:endParaRPr lang="en-US" sz="4400" dirty="0">
              <a:solidFill>
                <a:srgbClr val="FFFF00"/>
              </a:solidFill>
            </a:endParaRPr>
          </a:p>
        </p:txBody>
      </p:sp>
      <p:sp>
        <p:nvSpPr>
          <p:cNvPr id="7" name="TextBox 6"/>
          <p:cNvSpPr txBox="1"/>
          <p:nvPr/>
        </p:nvSpPr>
        <p:spPr>
          <a:xfrm>
            <a:off x="576261" y="3429000"/>
            <a:ext cx="8058150" cy="769441"/>
          </a:xfrm>
          <a:prstGeom prst="rect">
            <a:avLst/>
          </a:prstGeom>
          <a:noFill/>
        </p:spPr>
        <p:txBody>
          <a:bodyPr wrap="square" rtlCol="0">
            <a:spAutoFit/>
          </a:bodyPr>
          <a:lstStyle/>
          <a:p>
            <a:r>
              <a:rPr lang="en-US" sz="4400" dirty="0" smtClean="0">
                <a:solidFill>
                  <a:srgbClr val="FF0000"/>
                </a:solidFill>
              </a:rPr>
              <a:t>2.  How to pronounce a word</a:t>
            </a:r>
            <a:r>
              <a:rPr lang="en-US" sz="4400" dirty="0" smtClean="0"/>
              <a:t>.</a:t>
            </a:r>
            <a:endParaRPr lang="en-US" sz="4400" dirty="0"/>
          </a:p>
        </p:txBody>
      </p:sp>
      <p:sp>
        <p:nvSpPr>
          <p:cNvPr id="8" name="TextBox 7"/>
          <p:cNvSpPr txBox="1"/>
          <p:nvPr/>
        </p:nvSpPr>
        <p:spPr>
          <a:xfrm>
            <a:off x="571499" y="4876800"/>
            <a:ext cx="8205788" cy="769441"/>
          </a:xfrm>
          <a:prstGeom prst="rect">
            <a:avLst/>
          </a:prstGeom>
          <a:noFill/>
        </p:spPr>
        <p:txBody>
          <a:bodyPr wrap="square" rtlCol="0">
            <a:spAutoFit/>
          </a:bodyPr>
          <a:lstStyle/>
          <a:p>
            <a:r>
              <a:rPr lang="en-US" sz="4400" dirty="0" smtClean="0">
                <a:solidFill>
                  <a:schemeClr val="bg1"/>
                </a:solidFill>
              </a:rPr>
              <a:t>3.    What does the word mean.</a:t>
            </a:r>
            <a:endParaRPr lang="en-US" sz="4400"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328" y="228599"/>
            <a:ext cx="1081517" cy="1211759"/>
          </a:xfrm>
          <a:prstGeom prst="rect">
            <a:avLst/>
          </a:prstGeom>
        </p:spPr>
      </p:pic>
    </p:spTree>
    <p:extLst>
      <p:ext uri="{BB962C8B-B14F-4D97-AF65-F5344CB8AC3E}">
        <p14:creationId xmlns:p14="http://schemas.microsoft.com/office/powerpoint/2010/main" val="40815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241528"/>
            <a:ext cx="3015066" cy="4419600"/>
          </a:xfrm>
          <a:prstGeom prst="rect">
            <a:avLst/>
          </a:prstGeom>
        </p:spPr>
      </p:pic>
      <p:sp>
        <p:nvSpPr>
          <p:cNvPr id="5" name="Rounded Rectangular Callout 4"/>
          <p:cNvSpPr/>
          <p:nvPr/>
        </p:nvSpPr>
        <p:spPr>
          <a:xfrm>
            <a:off x="457199" y="152400"/>
            <a:ext cx="4648202" cy="1600200"/>
          </a:xfrm>
          <a:prstGeom prst="wedgeRoundRectCallout">
            <a:avLst>
              <a:gd name="adj1" fmla="val 4791"/>
              <a:gd name="adj2" fmla="val 132114"/>
              <a:gd name="adj3" fmla="val 16667"/>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r>
              <a:rPr lang="en-US" dirty="0" smtClean="0">
                <a:solidFill>
                  <a:schemeClr val="bg1"/>
                </a:solidFill>
              </a:rPr>
              <a:t>Did you know that all words listed in the dictionary are in alphabetical order?  That means putting words in order by their first letters, according to the order of the letters in the alphabet.</a:t>
            </a:r>
            <a:endParaRPr lang="en-US" dirty="0">
              <a:solidFill>
                <a:schemeClr val="bg1"/>
              </a:solidFill>
            </a:endParaRPr>
          </a:p>
        </p:txBody>
      </p:sp>
      <p:sp>
        <p:nvSpPr>
          <p:cNvPr id="13" name="Rounded Rectangular Callout 12"/>
          <p:cNvSpPr/>
          <p:nvPr/>
        </p:nvSpPr>
        <p:spPr>
          <a:xfrm>
            <a:off x="4800599" y="1600200"/>
            <a:ext cx="3080935" cy="3124200"/>
          </a:xfrm>
          <a:prstGeom prst="wedgeRoundRectCallout">
            <a:avLst>
              <a:gd name="adj1" fmla="val -85199"/>
              <a:gd name="adj2" fmla="val 2388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endParaRPr lang="en-US" sz="2000" dirty="0" smtClean="0">
              <a:solidFill>
                <a:schemeClr val="bg1"/>
              </a:solidFill>
            </a:endParaRPr>
          </a:p>
          <a:p>
            <a:r>
              <a:rPr lang="en-US" sz="1600" dirty="0" smtClean="0">
                <a:solidFill>
                  <a:schemeClr val="bg1"/>
                </a:solidFill>
              </a:rPr>
              <a:t>Let’s look at these words.</a:t>
            </a:r>
          </a:p>
          <a:p>
            <a:endParaRPr lang="en-US" sz="1600" dirty="0">
              <a:solidFill>
                <a:schemeClr val="bg1"/>
              </a:solidFill>
            </a:endParaRPr>
          </a:p>
          <a:p>
            <a:pPr algn="ctr"/>
            <a:r>
              <a:rPr lang="en-US" sz="1600" dirty="0" smtClean="0">
                <a:solidFill>
                  <a:schemeClr val="bg1"/>
                </a:solidFill>
              </a:rPr>
              <a:t> 1.  </a:t>
            </a:r>
            <a:r>
              <a:rPr lang="en-US" dirty="0" smtClean="0">
                <a:solidFill>
                  <a:schemeClr val="bg1"/>
                </a:solidFill>
              </a:rPr>
              <a:t>dessert</a:t>
            </a:r>
          </a:p>
          <a:p>
            <a:pPr marL="342900" indent="-342900" algn="ctr">
              <a:buAutoNum type="arabicPeriod" startAt="2"/>
            </a:pPr>
            <a:r>
              <a:rPr lang="en-US" dirty="0" smtClean="0">
                <a:solidFill>
                  <a:schemeClr val="bg1"/>
                </a:solidFill>
              </a:rPr>
              <a:t>planet</a:t>
            </a:r>
          </a:p>
          <a:p>
            <a:pPr marL="342900" indent="-342900" algn="ctr">
              <a:buAutoNum type="arabicPeriod" startAt="2"/>
            </a:pPr>
            <a:r>
              <a:rPr lang="en-US" dirty="0" smtClean="0">
                <a:solidFill>
                  <a:schemeClr val="bg1"/>
                </a:solidFill>
              </a:rPr>
              <a:t>earth</a:t>
            </a:r>
          </a:p>
          <a:p>
            <a:endParaRPr lang="en-US" sz="1600" dirty="0" smtClean="0">
              <a:solidFill>
                <a:schemeClr val="bg1"/>
              </a:solidFill>
            </a:endParaRPr>
          </a:p>
          <a:p>
            <a:r>
              <a:rPr lang="en-US" sz="1600" dirty="0" smtClean="0">
                <a:solidFill>
                  <a:schemeClr val="bg1"/>
                </a:solidFill>
              </a:rPr>
              <a:t>Are these words in alphabetical order?  If not, number these words 1, 2, 3 to show alphabetical order.</a:t>
            </a:r>
          </a:p>
          <a:p>
            <a:pPr marL="457200" indent="-457200">
              <a:buAutoNum type="arabicPeriod"/>
            </a:pPr>
            <a:endParaRPr lang="en-US" sz="2000" dirty="0">
              <a:solidFill>
                <a:schemeClr val="bg1"/>
              </a:solidFill>
            </a:endParaRPr>
          </a:p>
        </p:txBody>
      </p:sp>
      <p:sp>
        <p:nvSpPr>
          <p:cNvPr id="14" name="TextBox 13"/>
          <p:cNvSpPr txBox="1"/>
          <p:nvPr/>
        </p:nvSpPr>
        <p:spPr>
          <a:xfrm>
            <a:off x="4429124" y="5062061"/>
            <a:ext cx="3038476" cy="523220"/>
          </a:xfrm>
          <a:prstGeom prst="rect">
            <a:avLst/>
          </a:prstGeom>
          <a:noFill/>
        </p:spPr>
        <p:txBody>
          <a:bodyPr wrap="square" rtlCol="0">
            <a:spAutoFit/>
          </a:bodyPr>
          <a:lstStyle/>
          <a:p>
            <a:r>
              <a:rPr lang="en-US" sz="2800" dirty="0" smtClean="0">
                <a:solidFill>
                  <a:schemeClr val="tx2">
                    <a:lumMod val="75000"/>
                  </a:schemeClr>
                </a:solidFill>
                <a:latin typeface="Minnie" panose="00000400000000000000" pitchFamily="2" charset="0"/>
              </a:rPr>
              <a:t>1. dessert </a:t>
            </a:r>
            <a:endParaRPr lang="en-US" sz="2800" dirty="0">
              <a:solidFill>
                <a:schemeClr val="tx2">
                  <a:lumMod val="75000"/>
                </a:schemeClr>
              </a:solidFill>
              <a:latin typeface="Minnie" panose="00000400000000000000" pitchFamily="2" charset="0"/>
            </a:endParaRPr>
          </a:p>
        </p:txBody>
      </p:sp>
      <p:sp>
        <p:nvSpPr>
          <p:cNvPr id="15" name="TextBox 14"/>
          <p:cNvSpPr txBox="1"/>
          <p:nvPr/>
        </p:nvSpPr>
        <p:spPr>
          <a:xfrm>
            <a:off x="4429124" y="5611891"/>
            <a:ext cx="2428875" cy="523220"/>
          </a:xfrm>
          <a:prstGeom prst="rect">
            <a:avLst/>
          </a:prstGeom>
          <a:noFill/>
        </p:spPr>
        <p:txBody>
          <a:bodyPr wrap="square" rtlCol="0">
            <a:spAutoFit/>
          </a:bodyPr>
          <a:lstStyle/>
          <a:p>
            <a:r>
              <a:rPr lang="en-US" sz="2800" dirty="0" smtClean="0">
                <a:solidFill>
                  <a:srgbClr val="993300"/>
                </a:solidFill>
                <a:latin typeface="Minnie" panose="00000400000000000000" pitchFamily="2" charset="0"/>
              </a:rPr>
              <a:t>2.  earth</a:t>
            </a:r>
            <a:endParaRPr lang="en-US" sz="2800" dirty="0">
              <a:solidFill>
                <a:srgbClr val="993300"/>
              </a:solidFill>
              <a:latin typeface="Minnie" panose="00000400000000000000" pitchFamily="2" charset="0"/>
            </a:endParaRPr>
          </a:p>
        </p:txBody>
      </p:sp>
      <p:sp>
        <p:nvSpPr>
          <p:cNvPr id="16" name="TextBox 15"/>
          <p:cNvSpPr txBox="1"/>
          <p:nvPr/>
        </p:nvSpPr>
        <p:spPr>
          <a:xfrm>
            <a:off x="4429124" y="6161721"/>
            <a:ext cx="3452409" cy="523220"/>
          </a:xfrm>
          <a:prstGeom prst="rect">
            <a:avLst/>
          </a:prstGeom>
          <a:noFill/>
        </p:spPr>
        <p:txBody>
          <a:bodyPr wrap="square" rtlCol="0">
            <a:spAutoFit/>
          </a:bodyPr>
          <a:lstStyle/>
          <a:p>
            <a:r>
              <a:rPr lang="en-US" sz="2800" dirty="0" smtClean="0">
                <a:solidFill>
                  <a:srgbClr val="00B050"/>
                </a:solidFill>
                <a:latin typeface="Minnie" panose="00000400000000000000" pitchFamily="2" charset="0"/>
              </a:rPr>
              <a:t>3  planet</a:t>
            </a:r>
            <a:endParaRPr lang="en-US" sz="2800" dirty="0">
              <a:solidFill>
                <a:srgbClr val="00B050"/>
              </a:solidFill>
              <a:latin typeface="Minnie" panose="00000400000000000000" pitchFamily="2" charset="0"/>
            </a:endParaRPr>
          </a:p>
        </p:txBody>
      </p:sp>
    </p:spTree>
    <p:extLst>
      <p:ext uri="{BB962C8B-B14F-4D97-AF65-F5344CB8AC3E}">
        <p14:creationId xmlns:p14="http://schemas.microsoft.com/office/powerpoint/2010/main" val="32281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457200"/>
            <a:ext cx="2590800" cy="4038600"/>
          </a:xfrm>
        </p:spPr>
        <p:txBody>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endParaRPr lang="en-US" sz="3600" dirty="0"/>
          </a:p>
        </p:txBody>
      </p:sp>
      <p:pic>
        <p:nvPicPr>
          <p:cNvPr id="13" name="Picture Placeholder 1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348" b="15348"/>
          <a:stretch>
            <a:fillRect/>
          </a:stretch>
        </p:blipFill>
        <p:spPr>
          <a:xfrm rot="15974806">
            <a:off x="457200" y="457200"/>
            <a:ext cx="6019800" cy="5562600"/>
          </a:xfrm>
          <a:prstGeom prst="ellipse">
            <a:avLst/>
          </a:prstGeom>
          <a:ln>
            <a:noFill/>
          </a:ln>
          <a:effectLst>
            <a:softEdge rad="112500"/>
          </a:effectLst>
        </p:spPr>
      </p:pic>
      <p:sp>
        <p:nvSpPr>
          <p:cNvPr id="14" name="TextBox 13"/>
          <p:cNvSpPr txBox="1"/>
          <p:nvPr/>
        </p:nvSpPr>
        <p:spPr>
          <a:xfrm>
            <a:off x="-152400" y="509587"/>
            <a:ext cx="7848600" cy="923330"/>
          </a:xfrm>
          <a:prstGeom prst="rect">
            <a:avLst/>
          </a:prstGeom>
          <a:noFill/>
        </p:spPr>
        <p:txBody>
          <a:bodyPr wrap="square" rtlCol="0">
            <a:spAutoFit/>
          </a:bodyPr>
          <a:lstStyle/>
          <a:p>
            <a:pPr algn="ctr"/>
            <a:r>
              <a:rPr lang="en-US" sz="5400" dirty="0" smtClean="0"/>
              <a:t>Entry Words</a:t>
            </a:r>
            <a:endParaRPr lang="en-US" sz="5400" dirty="0"/>
          </a:p>
        </p:txBody>
      </p:sp>
      <p:sp>
        <p:nvSpPr>
          <p:cNvPr id="16" name="TextBox 15"/>
          <p:cNvSpPr txBox="1"/>
          <p:nvPr/>
        </p:nvSpPr>
        <p:spPr>
          <a:xfrm>
            <a:off x="6324600" y="1143000"/>
            <a:ext cx="2590800" cy="2554545"/>
          </a:xfrm>
          <a:prstGeom prst="rect">
            <a:avLst/>
          </a:prstGeom>
          <a:noFill/>
        </p:spPr>
        <p:txBody>
          <a:bodyPr wrap="square" rtlCol="0">
            <a:spAutoFit/>
          </a:bodyPr>
          <a:lstStyle/>
          <a:p>
            <a:r>
              <a:rPr lang="en-US" sz="4000" dirty="0" smtClean="0"/>
              <a:t>Words that are listed in a dictionary.  </a:t>
            </a:r>
            <a:endParaRPr lang="en-US" sz="4000" dirty="0"/>
          </a:p>
        </p:txBody>
      </p:sp>
      <p:grpSp>
        <p:nvGrpSpPr>
          <p:cNvPr id="3" name="Group 2"/>
          <p:cNvGrpSpPr/>
          <p:nvPr/>
        </p:nvGrpSpPr>
        <p:grpSpPr>
          <a:xfrm>
            <a:off x="5638800" y="4605516"/>
            <a:ext cx="2667000" cy="1871484"/>
            <a:chOff x="5638800" y="4605516"/>
            <a:chExt cx="2667000" cy="1871484"/>
          </a:xfrm>
        </p:grpSpPr>
        <p:sp>
          <p:nvSpPr>
            <p:cNvPr id="18" name="Cloud 17"/>
            <p:cNvSpPr/>
            <p:nvPr/>
          </p:nvSpPr>
          <p:spPr>
            <a:xfrm rot="163708">
              <a:off x="5638800" y="4605516"/>
              <a:ext cx="2667000" cy="18714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862185" y="4953000"/>
              <a:ext cx="2209800" cy="1200329"/>
            </a:xfrm>
            <a:prstGeom prst="rect">
              <a:avLst/>
            </a:prstGeom>
            <a:noFill/>
          </p:spPr>
          <p:txBody>
            <a:bodyPr wrap="square" rtlCol="0">
              <a:spAutoFit/>
            </a:bodyPr>
            <a:lstStyle/>
            <a:p>
              <a:r>
                <a:rPr lang="en-US" dirty="0" smtClean="0"/>
                <a:t>Look at this page.  The word, </a:t>
              </a:r>
              <a:r>
                <a:rPr lang="en-US" b="1" i="1" u="sng" dirty="0" smtClean="0">
                  <a:solidFill>
                    <a:srgbClr val="FF0000"/>
                  </a:solidFill>
                </a:rPr>
                <a:t>informal</a:t>
              </a:r>
              <a:r>
                <a:rPr lang="en-US" dirty="0" smtClean="0"/>
                <a:t>, is listed as an entry word.</a:t>
              </a:r>
              <a:endParaRPr lang="en-US" dirty="0"/>
            </a:p>
          </p:txBody>
        </p:sp>
      </p:grpSp>
      <p:sp>
        <p:nvSpPr>
          <p:cNvPr id="19" name="Flowchart: Connector 18"/>
          <p:cNvSpPr/>
          <p:nvPr/>
        </p:nvSpPr>
        <p:spPr>
          <a:xfrm>
            <a:off x="3581400" y="4191000"/>
            <a:ext cx="1295400" cy="4572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p:cNvCxnSpPr>
            <a:stCxn id="18" idx="2"/>
          </p:cNvCxnSpPr>
          <p:nvPr/>
        </p:nvCxnSpPr>
        <p:spPr>
          <a:xfrm flipH="1" flipV="1">
            <a:off x="4414385" y="4750029"/>
            <a:ext cx="1234190" cy="7281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3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33400"/>
            <a:ext cx="8305800" cy="830997"/>
          </a:xfrm>
          <a:prstGeom prst="rect">
            <a:avLst/>
          </a:prstGeom>
          <a:noFill/>
        </p:spPr>
        <p:txBody>
          <a:bodyPr wrap="square" rtlCol="0">
            <a:spAutoFit/>
          </a:bodyPr>
          <a:lstStyle/>
          <a:p>
            <a:pPr algn="ctr"/>
            <a:r>
              <a:rPr lang="en-US" sz="4800" b="1" dirty="0" smtClean="0">
                <a:solidFill>
                  <a:schemeClr val="bg1"/>
                </a:solidFill>
              </a:rPr>
              <a:t>Parts of an Entry Word</a:t>
            </a:r>
            <a:endParaRPr lang="en-US" sz="4800" b="1" dirty="0">
              <a:solidFill>
                <a:schemeClr val="bg1"/>
              </a:solidFill>
            </a:endParaRPr>
          </a:p>
        </p:txBody>
      </p:sp>
      <p:sp>
        <p:nvSpPr>
          <p:cNvPr id="8" name="TextBox 7"/>
          <p:cNvSpPr txBox="1"/>
          <p:nvPr/>
        </p:nvSpPr>
        <p:spPr>
          <a:xfrm>
            <a:off x="661987" y="2577495"/>
            <a:ext cx="8001000" cy="523220"/>
          </a:xfrm>
          <a:prstGeom prst="rect">
            <a:avLst/>
          </a:prstGeom>
          <a:noFill/>
        </p:spPr>
        <p:txBody>
          <a:bodyPr wrap="square" rtlCol="0">
            <a:spAutoFit/>
          </a:bodyPr>
          <a:lstStyle/>
          <a:p>
            <a:pPr algn="ctr"/>
            <a:r>
              <a:rPr lang="en-US" sz="2800" dirty="0" smtClean="0">
                <a:latin typeface="Minnie" panose="00000400000000000000" pitchFamily="2" charset="0"/>
              </a:rPr>
              <a:t>Pronunciation</a:t>
            </a:r>
            <a:endParaRPr lang="en-US" sz="2800" dirty="0">
              <a:latin typeface="Minnie" panose="00000400000000000000" pitchFamily="2" charset="0"/>
            </a:endParaRPr>
          </a:p>
        </p:txBody>
      </p:sp>
      <p:sp>
        <p:nvSpPr>
          <p:cNvPr id="9" name="TextBox 8"/>
          <p:cNvSpPr txBox="1"/>
          <p:nvPr/>
        </p:nvSpPr>
        <p:spPr>
          <a:xfrm>
            <a:off x="661987" y="3573840"/>
            <a:ext cx="8001000" cy="523220"/>
          </a:xfrm>
          <a:prstGeom prst="rect">
            <a:avLst/>
          </a:prstGeom>
          <a:noFill/>
        </p:spPr>
        <p:txBody>
          <a:bodyPr wrap="square" rtlCol="0">
            <a:spAutoFit/>
          </a:bodyPr>
          <a:lstStyle/>
          <a:p>
            <a:pPr algn="ctr"/>
            <a:r>
              <a:rPr lang="en-US" sz="2800" dirty="0" smtClean="0">
                <a:latin typeface="Minnie" panose="00000400000000000000" pitchFamily="2" charset="0"/>
              </a:rPr>
              <a:t>Parts of Speech</a:t>
            </a:r>
            <a:endParaRPr lang="en-US" sz="2800" dirty="0">
              <a:latin typeface="Minnie" panose="00000400000000000000" pitchFamily="2" charset="0"/>
            </a:endParaRPr>
          </a:p>
        </p:txBody>
      </p:sp>
      <p:sp>
        <p:nvSpPr>
          <p:cNvPr id="10" name="TextBox 9"/>
          <p:cNvSpPr txBox="1"/>
          <p:nvPr/>
        </p:nvSpPr>
        <p:spPr>
          <a:xfrm>
            <a:off x="661987" y="4343400"/>
            <a:ext cx="8001000" cy="523220"/>
          </a:xfrm>
          <a:prstGeom prst="rect">
            <a:avLst/>
          </a:prstGeom>
          <a:noFill/>
        </p:spPr>
        <p:txBody>
          <a:bodyPr wrap="square" rtlCol="0">
            <a:spAutoFit/>
          </a:bodyPr>
          <a:lstStyle/>
          <a:p>
            <a:pPr algn="ctr"/>
            <a:r>
              <a:rPr lang="en-US" sz="2800" dirty="0" smtClean="0">
                <a:latin typeface="Minnie" panose="00000400000000000000" pitchFamily="2" charset="0"/>
              </a:rPr>
              <a:t>Definitions</a:t>
            </a:r>
            <a:endParaRPr lang="en-US" sz="2800" dirty="0">
              <a:latin typeface="Minnie" panose="00000400000000000000" pitchFamily="2" charset="0"/>
            </a:endParaRPr>
          </a:p>
        </p:txBody>
      </p:sp>
      <p:sp>
        <p:nvSpPr>
          <p:cNvPr id="11" name="TextBox 10"/>
          <p:cNvSpPr txBox="1"/>
          <p:nvPr/>
        </p:nvSpPr>
        <p:spPr>
          <a:xfrm>
            <a:off x="552449" y="1648152"/>
            <a:ext cx="8001000" cy="523220"/>
          </a:xfrm>
          <a:prstGeom prst="rect">
            <a:avLst/>
          </a:prstGeom>
          <a:noFill/>
        </p:spPr>
        <p:txBody>
          <a:bodyPr wrap="square" rtlCol="0">
            <a:spAutoFit/>
          </a:bodyPr>
          <a:lstStyle/>
          <a:p>
            <a:pPr algn="ctr"/>
            <a:r>
              <a:rPr lang="en-US" sz="2800" dirty="0" smtClean="0">
                <a:solidFill>
                  <a:schemeClr val="tx2">
                    <a:lumMod val="90000"/>
                  </a:schemeClr>
                </a:solidFill>
                <a:latin typeface="Minnie" panose="00000400000000000000" pitchFamily="2" charset="0"/>
              </a:rPr>
              <a:t>*</a:t>
            </a:r>
            <a:r>
              <a:rPr lang="en-US" sz="2800" dirty="0" smtClean="0">
                <a:latin typeface="Minnie" panose="00000400000000000000" pitchFamily="2" charset="0"/>
              </a:rPr>
              <a:t>Word syllabications</a:t>
            </a:r>
            <a:endParaRPr lang="en-US" sz="2800" dirty="0">
              <a:latin typeface="Minnie" panose="00000400000000000000" pitchFamily="2" charset="0"/>
            </a:endParaRPr>
          </a:p>
        </p:txBody>
      </p:sp>
      <p:sp>
        <p:nvSpPr>
          <p:cNvPr id="12" name="TextBox 11"/>
          <p:cNvSpPr txBox="1"/>
          <p:nvPr/>
        </p:nvSpPr>
        <p:spPr>
          <a:xfrm>
            <a:off x="685800" y="5045125"/>
            <a:ext cx="8001000" cy="523220"/>
          </a:xfrm>
          <a:prstGeom prst="rect">
            <a:avLst/>
          </a:prstGeom>
          <a:noFill/>
        </p:spPr>
        <p:txBody>
          <a:bodyPr wrap="square" rtlCol="0">
            <a:spAutoFit/>
          </a:bodyPr>
          <a:lstStyle/>
          <a:p>
            <a:pPr algn="ctr"/>
            <a:r>
              <a:rPr lang="en-US" sz="2800" dirty="0" smtClean="0">
                <a:solidFill>
                  <a:schemeClr val="tx2">
                    <a:lumMod val="90000"/>
                  </a:schemeClr>
                </a:solidFill>
                <a:latin typeface="Minnie" panose="00000400000000000000" pitchFamily="2" charset="0"/>
              </a:rPr>
              <a:t>*</a:t>
            </a:r>
            <a:r>
              <a:rPr lang="en-US" sz="2800" dirty="0" smtClean="0">
                <a:latin typeface="Minnie" panose="00000400000000000000" pitchFamily="2" charset="0"/>
              </a:rPr>
              <a:t>Example sentence</a:t>
            </a:r>
            <a:endParaRPr lang="en-US" sz="2800" dirty="0">
              <a:latin typeface="Minnie" panose="00000400000000000000" pitchFamily="2" charset="0"/>
            </a:endParaRPr>
          </a:p>
        </p:txBody>
      </p:sp>
      <p:sp>
        <p:nvSpPr>
          <p:cNvPr id="13" name="TextBox 12"/>
          <p:cNvSpPr txBox="1"/>
          <p:nvPr/>
        </p:nvSpPr>
        <p:spPr>
          <a:xfrm>
            <a:off x="2255808" y="6094408"/>
            <a:ext cx="6115050" cy="400110"/>
          </a:xfrm>
          <a:prstGeom prst="rect">
            <a:avLst/>
          </a:prstGeom>
          <a:noFill/>
        </p:spPr>
        <p:txBody>
          <a:bodyPr wrap="square" rtlCol="0">
            <a:spAutoFit/>
          </a:bodyPr>
          <a:lstStyle/>
          <a:p>
            <a:r>
              <a:rPr lang="en-US" dirty="0" smtClean="0">
                <a:solidFill>
                  <a:schemeClr val="tx2">
                    <a:lumMod val="90000"/>
                  </a:schemeClr>
                </a:solidFill>
              </a:rPr>
              <a:t>*</a:t>
            </a:r>
            <a:r>
              <a:rPr lang="en-US" sz="2000" b="1" dirty="0">
                <a:solidFill>
                  <a:schemeClr val="bg1"/>
                </a:solidFill>
              </a:rPr>
              <a:t>S</a:t>
            </a:r>
            <a:r>
              <a:rPr lang="en-US" sz="2000" b="1" dirty="0" smtClean="0">
                <a:solidFill>
                  <a:schemeClr val="bg1"/>
                </a:solidFill>
              </a:rPr>
              <a:t>ome dictionaries do not have these parts.</a:t>
            </a:r>
            <a:endParaRPr lang="en-US" sz="2000" b="1"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449" y="3841837"/>
            <a:ext cx="2095340" cy="2252990"/>
          </a:xfrm>
          <a:prstGeom prst="rect">
            <a:avLst/>
          </a:prstGeom>
        </p:spPr>
      </p:pic>
    </p:spTree>
    <p:extLst>
      <p:ext uri="{BB962C8B-B14F-4D97-AF65-F5344CB8AC3E}">
        <p14:creationId xmlns:p14="http://schemas.microsoft.com/office/powerpoint/2010/main" val="363562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762000" y="0"/>
            <a:ext cx="4038600" cy="990600"/>
          </a:xfrm>
        </p:spPr>
        <p:txBody>
          <a:bodyPr/>
          <a:lstStyle/>
          <a:p>
            <a:r>
              <a:rPr lang="en-US" sz="2400" dirty="0" smtClean="0">
                <a:solidFill>
                  <a:schemeClr val="tx2">
                    <a:lumMod val="90000"/>
                  </a:schemeClr>
                </a:solidFill>
              </a:rPr>
              <a:t>  </a:t>
            </a:r>
            <a:r>
              <a:rPr lang="en-US" sz="2400" u="sng" dirty="0" smtClean="0">
                <a:solidFill>
                  <a:schemeClr val="tx2">
                    <a:lumMod val="90000"/>
                  </a:schemeClr>
                </a:solidFill>
                <a:latin typeface="Minnie" panose="00000400000000000000" pitchFamily="2" charset="0"/>
              </a:rPr>
              <a:t>Word Syllabications</a:t>
            </a:r>
            <a:endParaRPr lang="en-US" sz="2400" u="sng" dirty="0">
              <a:solidFill>
                <a:schemeClr val="tx2">
                  <a:lumMod val="90000"/>
                </a:schemeClr>
              </a:solidFill>
              <a:latin typeface="Minnie" panose="00000400000000000000" pitchFamily="2" charset="0"/>
            </a:endParaRPr>
          </a:p>
        </p:txBody>
      </p:sp>
      <p:sp>
        <p:nvSpPr>
          <p:cNvPr id="9" name="Flowchart: Process 8"/>
          <p:cNvSpPr/>
          <p:nvPr/>
        </p:nvSpPr>
        <p:spPr>
          <a:xfrm rot="21101889">
            <a:off x="772737" y="3230498"/>
            <a:ext cx="6324600" cy="159279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effectLst>
                <a:outerShdw blurRad="50800" dist="38100" dir="2700000" algn="tl" rotWithShape="0">
                  <a:prstClr val="black">
                    <a:alpha val="40000"/>
                  </a:prstClr>
                </a:outerShdw>
              </a:effectLst>
            </a:endParaRPr>
          </a:p>
          <a:p>
            <a:pPr algn="ctr"/>
            <a:endParaRPr lang="en-US" dirty="0">
              <a:effectLst>
                <a:outerShdw blurRad="50800" dist="38100" dir="2700000" algn="tl" rotWithShape="0">
                  <a:prstClr val="black">
                    <a:alpha val="40000"/>
                  </a:prstClr>
                </a:outerShdw>
              </a:effectLst>
            </a:endParaRPr>
          </a:p>
          <a:p>
            <a:r>
              <a:rPr lang="en-US" b="1" dirty="0" err="1" smtClean="0">
                <a:effectLst>
                  <a:outerShdw blurRad="50800" dist="38100" dir="2700000" algn="tl" rotWithShape="0">
                    <a:prstClr val="black">
                      <a:alpha val="40000"/>
                    </a:prstClr>
                  </a:outerShdw>
                </a:effectLst>
              </a:rPr>
              <a:t>Des·sert</a:t>
            </a:r>
            <a:r>
              <a:rPr lang="en-US" b="1" dirty="0" smtClean="0">
                <a:effectLst>
                  <a:outerShdw blurRad="50800" dist="38100" dir="2700000" algn="tl" rotWithShape="0">
                    <a:prstClr val="black">
                      <a:alpha val="40000"/>
                    </a:prstClr>
                  </a:outerShdw>
                </a:effectLst>
              </a:rPr>
              <a:t> (di-'</a:t>
            </a:r>
            <a:r>
              <a:rPr lang="en-US" b="1" dirty="0" err="1" smtClean="0">
                <a:effectLst>
                  <a:outerShdw blurRad="50800" dist="38100" dir="2700000" algn="tl" rotWithShape="0">
                    <a:prstClr val="black">
                      <a:alpha val="40000"/>
                    </a:prstClr>
                  </a:outerShdw>
                </a:effectLst>
              </a:rPr>
              <a:t>z</a:t>
            </a:r>
            <a:r>
              <a:rPr lang="en-US" sz="1400" b="1" dirty="0" err="1" smtClean="0">
                <a:effectLst>
                  <a:outerShdw blurRad="50800" dist="38100" dir="2700000" algn="tl" rotWithShape="0">
                    <a:prstClr val="black">
                      <a:alpha val="40000"/>
                    </a:prstClr>
                  </a:outerShdw>
                </a:effectLst>
              </a:rPr>
              <a:t>∂</a:t>
            </a:r>
            <a:r>
              <a:rPr lang="en-US" b="1" dirty="0" err="1" smtClean="0">
                <a:effectLst>
                  <a:outerShdw blurRad="50800" dist="38100" dir="2700000" algn="tl" rotWithShape="0">
                    <a:prstClr val="black">
                      <a:alpha val="40000"/>
                    </a:prstClr>
                  </a:outerShdw>
                </a:effectLst>
              </a:rPr>
              <a:t>rt</a:t>
            </a:r>
            <a:r>
              <a:rPr lang="en-US" b="1" dirty="0" smtClean="0">
                <a:effectLst>
                  <a:outerShdw blurRad="50800" dist="38100" dir="2700000" algn="tl" rotWithShape="0">
                    <a:prstClr val="black">
                      <a:alpha val="40000"/>
                    </a:prstClr>
                  </a:outerShdw>
                </a:effectLst>
              </a:rPr>
              <a:t>), </a:t>
            </a:r>
            <a:r>
              <a:rPr lang="en-US" b="1" dirty="0" smtClean="0">
                <a:solidFill>
                  <a:schemeClr val="bg1"/>
                </a:solidFill>
                <a:effectLst>
                  <a:outerShdw blurRad="50800" dist="38100" dir="2700000" algn="tl" rotWithShape="0">
                    <a:prstClr val="black">
                      <a:alpha val="40000"/>
                    </a:prstClr>
                  </a:outerShdw>
                </a:effectLst>
              </a:rPr>
              <a:t>n</a:t>
            </a:r>
            <a:r>
              <a:rPr lang="en-US" b="1" dirty="0" smtClean="0">
                <a:effectLst>
                  <a:outerShdw blurRad="50800" dist="38100" dir="2700000" algn="tl" rotWithShape="0">
                    <a:prstClr val="black">
                      <a:alpha val="40000"/>
                    </a:prstClr>
                  </a:outerShdw>
                </a:effectLst>
              </a:rPr>
              <a:t>.  </a:t>
            </a:r>
            <a:r>
              <a:rPr lang="en-US" sz="2000" b="1" dirty="0" smtClean="0">
                <a:solidFill>
                  <a:schemeClr val="bg1"/>
                </a:solidFill>
                <a:effectLst>
                  <a:outerShdw blurRad="50800" dist="38100" dir="2700000" algn="tl" rotWithShape="0">
                    <a:prstClr val="black">
                      <a:alpha val="40000"/>
                    </a:prstClr>
                  </a:outerShdw>
                </a:effectLst>
              </a:rPr>
              <a:t>1</a:t>
            </a:r>
            <a:r>
              <a:rPr lang="en-US" b="1" dirty="0" smtClean="0">
                <a:effectLst>
                  <a:outerShdw blurRad="50800" dist="38100" dir="2700000" algn="tl" rotWithShape="0">
                    <a:prstClr val="black">
                      <a:alpha val="40000"/>
                    </a:prstClr>
                  </a:outerShdw>
                </a:effectLst>
              </a:rPr>
              <a:t>.  sweet food eaten after the main part of a meal   </a:t>
            </a:r>
            <a:r>
              <a:rPr lang="en-US" sz="2000" b="1" dirty="0" smtClean="0">
                <a:solidFill>
                  <a:schemeClr val="bg1"/>
                </a:solidFill>
                <a:effectLst>
                  <a:outerShdw blurRad="50800" dist="38100" dir="2700000" algn="tl" rotWithShape="0">
                    <a:prstClr val="black">
                      <a:alpha val="40000"/>
                    </a:prstClr>
                  </a:outerShdw>
                </a:effectLst>
              </a:rPr>
              <a:t>2</a:t>
            </a:r>
            <a:r>
              <a:rPr lang="en-US" b="1" dirty="0" smtClean="0">
                <a:effectLst>
                  <a:outerShdw blurRad="50800" dist="38100" dir="2700000" algn="tl" rotWithShape="0">
                    <a:prstClr val="black">
                      <a:alpha val="40000"/>
                    </a:prstClr>
                  </a:outerShdw>
                </a:effectLst>
              </a:rPr>
              <a:t>.  a usually sweet course or dish (as of a pastry or ice cream( usually served at the </a:t>
            </a:r>
            <a:r>
              <a:rPr lang="en-US" b="1" dirty="0" smtClean="0">
                <a:solidFill>
                  <a:schemeClr val="bg1"/>
                </a:solidFill>
                <a:effectLst>
                  <a:outerShdw blurRad="50800" dist="38100" dir="2700000" algn="tl" rotWithShape="0">
                    <a:prstClr val="black">
                      <a:alpha val="40000"/>
                    </a:prstClr>
                  </a:outerShdw>
                </a:effectLst>
              </a:rPr>
              <a:t>end of a meal  </a:t>
            </a:r>
          </a:p>
          <a:p>
            <a:r>
              <a:rPr lang="en-US" b="1" dirty="0" smtClean="0">
                <a:solidFill>
                  <a:schemeClr val="bg1"/>
                </a:solidFill>
                <a:effectLst>
                  <a:outerShdw blurRad="50800" dist="38100" dir="2700000" algn="tl" rotWithShape="0">
                    <a:prstClr val="black">
                      <a:alpha val="40000"/>
                    </a:prstClr>
                  </a:outerShdw>
                </a:effectLst>
              </a:rPr>
              <a:t>3. a fresh fruit served after a sweet course.  </a:t>
            </a:r>
            <a:r>
              <a:rPr lang="en-US" b="1" i="1" dirty="0" smtClean="0">
                <a:solidFill>
                  <a:schemeClr val="bg1"/>
                </a:solidFill>
                <a:effectLst>
                  <a:outerShdw blurRad="50800" dist="38100" dir="2700000" algn="tl" rotWithShape="0">
                    <a:prstClr val="black">
                      <a:alpha val="40000"/>
                    </a:prstClr>
                  </a:outerShdw>
                </a:effectLst>
              </a:rPr>
              <a:t>He doesn’t like to each rich desserts before dinner.</a:t>
            </a:r>
          </a:p>
          <a:p>
            <a:pPr algn="ctr"/>
            <a:endParaRPr lang="en-US" dirty="0">
              <a:effectLst>
                <a:outerShdw blurRad="50800" dist="38100" dir="2700000" algn="tl" rotWithShape="0">
                  <a:prstClr val="black">
                    <a:alpha val="40000"/>
                  </a:prstClr>
                </a:outerShdw>
              </a:effectLst>
            </a:endParaRPr>
          </a:p>
          <a:p>
            <a:endParaRPr lang="en-US" dirty="0">
              <a:effectLst>
                <a:outerShdw blurRad="50800" dist="38100" dir="2700000" algn="tl" rotWithShape="0">
                  <a:prstClr val="black">
                    <a:alpha val="40000"/>
                  </a:prstClr>
                </a:outerShdw>
              </a:effectLst>
            </a:endParaRPr>
          </a:p>
        </p:txBody>
      </p:sp>
      <p:sp>
        <p:nvSpPr>
          <p:cNvPr id="11" name="Flowchart: Connector 10"/>
          <p:cNvSpPr/>
          <p:nvPr/>
        </p:nvSpPr>
        <p:spPr>
          <a:xfrm rot="21356987">
            <a:off x="690883" y="3553312"/>
            <a:ext cx="1061716" cy="47358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490954" y="1343025"/>
            <a:ext cx="7433846" cy="1569660"/>
          </a:xfrm>
          <a:prstGeom prst="rect">
            <a:avLst/>
          </a:prstGeom>
          <a:noFill/>
        </p:spPr>
        <p:txBody>
          <a:bodyPr wrap="square" rtlCol="0">
            <a:spAutoFit/>
          </a:bodyPr>
          <a:lstStyle/>
          <a:p>
            <a:r>
              <a:rPr lang="en-US" sz="3200" dirty="0" smtClean="0"/>
              <a:t>It shows how the word is divided into syllables.  For example , the word, </a:t>
            </a:r>
            <a:r>
              <a:rPr lang="en-US" sz="3200" b="1" dirty="0" smtClean="0">
                <a:solidFill>
                  <a:schemeClr val="bg1"/>
                </a:solidFill>
              </a:rPr>
              <a:t>dessert</a:t>
            </a:r>
            <a:r>
              <a:rPr lang="en-US" sz="3200" dirty="0" smtClean="0"/>
              <a:t> has </a:t>
            </a:r>
            <a:r>
              <a:rPr lang="en-US" sz="3200" dirty="0" smtClean="0">
                <a:solidFill>
                  <a:srgbClr val="FF0000"/>
                </a:solidFill>
              </a:rPr>
              <a:t>two</a:t>
            </a:r>
            <a:r>
              <a:rPr lang="en-US" sz="3200" dirty="0" smtClean="0"/>
              <a:t> syllables.  </a:t>
            </a:r>
            <a:endParaRPr lang="en-US" sz="3200" dirty="0"/>
          </a:p>
        </p:txBody>
      </p:sp>
      <p:cxnSp>
        <p:nvCxnSpPr>
          <p:cNvPr id="17" name="Straight Arrow Connector 16"/>
          <p:cNvCxnSpPr/>
          <p:nvPr/>
        </p:nvCxnSpPr>
        <p:spPr>
          <a:xfrm flipH="1">
            <a:off x="5715000" y="8840102"/>
            <a:ext cx="429837"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970346" y="2787995"/>
            <a:ext cx="502790" cy="863398"/>
            <a:chOff x="1006823" y="2782244"/>
            <a:chExt cx="502790" cy="1007859"/>
          </a:xfrm>
        </p:grpSpPr>
        <p:cxnSp>
          <p:nvCxnSpPr>
            <p:cNvPr id="15" name="Straight Arrow Connector 14"/>
            <p:cNvCxnSpPr/>
            <p:nvPr/>
          </p:nvCxnSpPr>
          <p:spPr>
            <a:xfrm flipH="1">
              <a:off x="1006823" y="2782244"/>
              <a:ext cx="364777" cy="10078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71600" y="2782244"/>
              <a:ext cx="138013" cy="10078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210789" y="6380672"/>
            <a:ext cx="436421"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410529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21"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348" b="15348"/>
          <a:stretch>
            <a:fillRect/>
          </a:stretch>
        </p:blipFill>
        <p:spPr>
          <a:scene3d>
            <a:camera prst="perspectiveFront"/>
            <a:lightRig rig="threePt" dir="t"/>
          </a:scene3d>
        </p:spPr>
      </p:pic>
      <p:sp>
        <p:nvSpPr>
          <p:cNvPr id="4" name="Text Placeholder 3"/>
          <p:cNvSpPr>
            <a:spLocks noGrp="1"/>
          </p:cNvSpPr>
          <p:nvPr>
            <p:ph type="body" sz="half" idx="2"/>
          </p:nvPr>
        </p:nvSpPr>
        <p:spPr>
          <a:xfrm>
            <a:off x="6553200" y="609600"/>
            <a:ext cx="2286000" cy="4419600"/>
          </a:xfrm>
        </p:spPr>
        <p:txBody>
          <a:bodyPr/>
          <a:lstStyle/>
          <a:p>
            <a:r>
              <a:rPr lang="en-US" sz="4800" dirty="0" smtClean="0">
                <a:solidFill>
                  <a:schemeClr val="tx2">
                    <a:lumMod val="90000"/>
                  </a:schemeClr>
                </a:solidFill>
              </a:rPr>
              <a:t>It tells you how to say the word.  </a:t>
            </a:r>
            <a:endParaRPr lang="en-US" sz="4800" dirty="0">
              <a:solidFill>
                <a:srgbClr val="FF0000"/>
              </a:solidFill>
            </a:endParaRPr>
          </a:p>
        </p:txBody>
      </p:sp>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1676400" y="0"/>
            <a:ext cx="3124200" cy="1066800"/>
          </a:xfrm>
        </p:spPr>
        <p:txBody>
          <a:bodyPr/>
          <a:lstStyle/>
          <a:p>
            <a:r>
              <a:rPr lang="en-US" sz="2400" dirty="0" smtClean="0">
                <a:solidFill>
                  <a:schemeClr val="tx2">
                    <a:lumMod val="90000"/>
                  </a:schemeClr>
                </a:solidFill>
              </a:rPr>
              <a:t>  </a:t>
            </a:r>
            <a:r>
              <a:rPr lang="en-US" sz="2400" u="sng" dirty="0" smtClean="0">
                <a:solidFill>
                  <a:schemeClr val="tx2">
                    <a:lumMod val="90000"/>
                  </a:schemeClr>
                </a:solidFill>
                <a:latin typeface="Minnie" panose="00000400000000000000" pitchFamily="2" charset="0"/>
              </a:rPr>
              <a:t>Pronunciation</a:t>
            </a:r>
            <a:endParaRPr lang="en-US" sz="2400" u="sng" dirty="0">
              <a:solidFill>
                <a:schemeClr val="tx2">
                  <a:lumMod val="90000"/>
                </a:schemeClr>
              </a:solidFill>
              <a:latin typeface="Minnie" panose="00000400000000000000" pitchFamily="2" charset="0"/>
            </a:endParaRPr>
          </a:p>
        </p:txBody>
      </p:sp>
      <p:sp>
        <p:nvSpPr>
          <p:cNvPr id="8" name="Flowchart: Connector 7"/>
          <p:cNvSpPr/>
          <p:nvPr/>
        </p:nvSpPr>
        <p:spPr>
          <a:xfrm>
            <a:off x="3962400" y="2384329"/>
            <a:ext cx="533400" cy="282671"/>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971800" y="1150410"/>
            <a:ext cx="990600" cy="12339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78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348" b="15348"/>
          <a:stretch>
            <a:fillRect/>
          </a:stretch>
        </p:blipFill>
        <p:spPr>
          <a:xfrm>
            <a:off x="485775" y="542925"/>
            <a:ext cx="6019800" cy="5562600"/>
          </a:xfrm>
          <a:scene3d>
            <a:camera prst="perspectiveFront"/>
            <a:lightRig rig="threePt" dir="t"/>
          </a:scene3d>
        </p:spPr>
      </p:pic>
      <p:sp>
        <p:nvSpPr>
          <p:cNvPr id="4" name="Text Placeholder 3"/>
          <p:cNvSpPr>
            <a:spLocks noGrp="1"/>
          </p:cNvSpPr>
          <p:nvPr>
            <p:ph type="body" sz="half" idx="2"/>
          </p:nvPr>
        </p:nvSpPr>
        <p:spPr>
          <a:xfrm>
            <a:off x="6553200" y="609600"/>
            <a:ext cx="2286000" cy="4419600"/>
          </a:xfrm>
        </p:spPr>
        <p:txBody>
          <a:bodyPr/>
          <a:lstStyle/>
          <a:p>
            <a:r>
              <a:rPr lang="en-US" sz="1800" b="1" dirty="0" smtClean="0"/>
              <a:t>It explains what kind of word the entry is, using abbreviations. </a:t>
            </a:r>
          </a:p>
          <a:p>
            <a:pPr>
              <a:lnSpc>
                <a:spcPct val="100000"/>
              </a:lnSpc>
            </a:pPr>
            <a:r>
              <a:rPr lang="en-US" sz="1800" b="1" dirty="0" smtClean="0">
                <a:solidFill>
                  <a:schemeClr val="bg1"/>
                </a:solidFill>
              </a:rPr>
              <a:t>n</a:t>
            </a:r>
            <a:r>
              <a:rPr lang="en-US" sz="1800" b="1" dirty="0" smtClean="0"/>
              <a:t> = noun</a:t>
            </a:r>
          </a:p>
          <a:p>
            <a:pPr>
              <a:lnSpc>
                <a:spcPct val="100000"/>
              </a:lnSpc>
            </a:pPr>
            <a:r>
              <a:rPr lang="en-US" sz="1800" b="1" dirty="0" smtClean="0">
                <a:solidFill>
                  <a:schemeClr val="bg1"/>
                </a:solidFill>
              </a:rPr>
              <a:t>v </a:t>
            </a:r>
            <a:r>
              <a:rPr lang="en-US" sz="1800" b="1" dirty="0" smtClean="0"/>
              <a:t>= verb</a:t>
            </a:r>
          </a:p>
          <a:p>
            <a:pPr>
              <a:lnSpc>
                <a:spcPct val="100000"/>
              </a:lnSpc>
            </a:pPr>
            <a:r>
              <a:rPr lang="en-US" sz="1800" b="1" dirty="0" smtClean="0">
                <a:solidFill>
                  <a:schemeClr val="bg1"/>
                </a:solidFill>
              </a:rPr>
              <a:t>a</a:t>
            </a:r>
            <a:r>
              <a:rPr lang="en-US" sz="1800" b="1" dirty="0" smtClean="0"/>
              <a:t> = adjective</a:t>
            </a:r>
          </a:p>
          <a:p>
            <a:pPr>
              <a:lnSpc>
                <a:spcPct val="100000"/>
              </a:lnSpc>
            </a:pPr>
            <a:r>
              <a:rPr lang="en-US" sz="1800" b="1" dirty="0" err="1" smtClean="0">
                <a:solidFill>
                  <a:schemeClr val="bg1"/>
                </a:solidFill>
              </a:rPr>
              <a:t>adv</a:t>
            </a:r>
            <a:r>
              <a:rPr lang="en-US" sz="1800" b="1" dirty="0" smtClean="0"/>
              <a:t> = adverb</a:t>
            </a:r>
          </a:p>
          <a:p>
            <a:pPr>
              <a:lnSpc>
                <a:spcPct val="100000"/>
              </a:lnSpc>
            </a:pPr>
            <a:r>
              <a:rPr lang="en-US" sz="1800" b="1" dirty="0" err="1" smtClean="0">
                <a:solidFill>
                  <a:schemeClr val="bg1"/>
                </a:solidFill>
              </a:rPr>
              <a:t>pron</a:t>
            </a:r>
            <a:r>
              <a:rPr lang="en-US" sz="1800" b="1" dirty="0" smtClean="0"/>
              <a:t> - pronoun</a:t>
            </a:r>
            <a:endParaRPr lang="en-US" sz="1800" b="1" dirty="0"/>
          </a:p>
        </p:txBody>
      </p:sp>
      <p:sp>
        <p:nvSpPr>
          <p:cNvPr id="6" name="TextBox 5"/>
          <p:cNvSpPr txBox="1"/>
          <p:nvPr/>
        </p:nvSpPr>
        <p:spPr>
          <a:xfrm>
            <a:off x="609600" y="504079"/>
            <a:ext cx="5638800" cy="646331"/>
          </a:xfrm>
          <a:prstGeom prst="rect">
            <a:avLst/>
          </a:prstGeom>
          <a:noFill/>
        </p:spPr>
        <p:txBody>
          <a:bodyPr wrap="square" rtlCol="0">
            <a:spAutoFit/>
          </a:bodyPr>
          <a:lstStyle/>
          <a:p>
            <a:r>
              <a:rPr lang="en-US" sz="3600" dirty="0" smtClean="0"/>
              <a:t>.</a:t>
            </a:r>
            <a:endParaRPr lang="en-US" sz="3600" dirty="0"/>
          </a:p>
        </p:txBody>
      </p:sp>
      <p:sp>
        <p:nvSpPr>
          <p:cNvPr id="2" name="Title 1"/>
          <p:cNvSpPr>
            <a:spLocks noGrp="1"/>
          </p:cNvSpPr>
          <p:nvPr>
            <p:ph type="title"/>
          </p:nvPr>
        </p:nvSpPr>
        <p:spPr>
          <a:xfrm>
            <a:off x="1676400" y="0"/>
            <a:ext cx="3124200" cy="1066800"/>
          </a:xfrm>
        </p:spPr>
        <p:txBody>
          <a:bodyPr/>
          <a:lstStyle/>
          <a:p>
            <a:r>
              <a:rPr lang="en-US" sz="2400" dirty="0" smtClean="0">
                <a:solidFill>
                  <a:schemeClr val="tx2">
                    <a:lumMod val="90000"/>
                  </a:schemeClr>
                </a:solidFill>
              </a:rPr>
              <a:t>  </a:t>
            </a:r>
            <a:r>
              <a:rPr lang="en-US" sz="2400" u="sng" dirty="0" smtClean="0">
                <a:solidFill>
                  <a:schemeClr val="tx2">
                    <a:lumMod val="90000"/>
                  </a:schemeClr>
                </a:solidFill>
                <a:latin typeface="Minnie" panose="00000400000000000000" pitchFamily="2" charset="0"/>
              </a:rPr>
              <a:t>Parts of Speech</a:t>
            </a:r>
            <a:endParaRPr lang="en-US" sz="2400" u="sng" dirty="0">
              <a:solidFill>
                <a:schemeClr val="tx2">
                  <a:lumMod val="90000"/>
                </a:schemeClr>
              </a:solidFill>
              <a:latin typeface="Minnie" panose="00000400000000000000" pitchFamily="2" charset="0"/>
            </a:endParaRPr>
          </a:p>
        </p:txBody>
      </p:sp>
      <p:sp>
        <p:nvSpPr>
          <p:cNvPr id="8" name="Flowchart: Connector 7"/>
          <p:cNvSpPr/>
          <p:nvPr/>
        </p:nvSpPr>
        <p:spPr>
          <a:xfrm>
            <a:off x="4419600" y="2514600"/>
            <a:ext cx="287561" cy="217535"/>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200400" y="990600"/>
            <a:ext cx="1219200" cy="144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00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908</TotalTime>
  <Words>3367</Words>
  <Application>Microsoft Office PowerPoint</Application>
  <PresentationFormat>On-screen Show (4:3)</PresentationFormat>
  <Paragraphs>520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PowerPoint Presentation</vt:lpstr>
      <vt:lpstr>PowerPoint Presentation</vt:lpstr>
      <vt:lpstr>PowerPoint Presentation</vt:lpstr>
      <vt:lpstr>PowerPoint Presentation</vt:lpstr>
      <vt:lpstr>            </vt:lpstr>
      <vt:lpstr>PowerPoint Presentation</vt:lpstr>
      <vt:lpstr>  Word Syllabications</vt:lpstr>
      <vt:lpstr>  Pronunciation</vt:lpstr>
      <vt:lpstr>  Parts of Speech</vt:lpstr>
      <vt:lpstr>  Definitions</vt:lpstr>
      <vt:lpstr>  Example Sentence</vt:lpstr>
      <vt:lpstr>  Guide Words</vt:lpstr>
      <vt:lpstr>PowerPoint Presentation</vt:lpstr>
      <vt:lpstr>         </vt:lpstr>
      <vt:lpstr>         </vt:lpstr>
      <vt:lpstr>         </vt:lpstr>
      <vt:lpstr>         </vt:lpstr>
      <vt:lpstr>         </vt:lpstr>
      <vt:lpstr>         </vt:lpstr>
      <vt:lpstr>         </vt:lpstr>
      <vt:lpstr>         </vt:lpstr>
      <vt:lpstr>         </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Oretha</dc:creator>
  <cp:lastModifiedBy>Hinkson,Sherri</cp:lastModifiedBy>
  <cp:revision>80</cp:revision>
  <dcterms:created xsi:type="dcterms:W3CDTF">2014-04-16T01:38:11Z</dcterms:created>
  <dcterms:modified xsi:type="dcterms:W3CDTF">2015-09-04T21:13:19Z</dcterms:modified>
</cp:coreProperties>
</file>